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30.jpg" ContentType="image/jpg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4"/>
  </p:sldMasterIdLst>
  <p:notesMasterIdLst>
    <p:notesMasterId r:id="rId49"/>
  </p:notesMasterIdLst>
  <p:handoutMasterIdLst>
    <p:handoutMasterId r:id="rId50"/>
  </p:handoutMasterIdLst>
  <p:sldIdLst>
    <p:sldId id="731" r:id="rId5"/>
    <p:sldId id="1136" r:id="rId6"/>
    <p:sldId id="2066" r:id="rId7"/>
    <p:sldId id="1137" r:id="rId8"/>
    <p:sldId id="1097" r:id="rId9"/>
    <p:sldId id="389" r:id="rId10"/>
    <p:sldId id="1046" r:id="rId11"/>
    <p:sldId id="2073" r:id="rId12"/>
    <p:sldId id="394" r:id="rId13"/>
    <p:sldId id="2067" r:id="rId14"/>
    <p:sldId id="2065" r:id="rId15"/>
    <p:sldId id="392" r:id="rId16"/>
    <p:sldId id="2081" r:id="rId17"/>
    <p:sldId id="1139" r:id="rId18"/>
    <p:sldId id="2071" r:id="rId19"/>
    <p:sldId id="2061" r:id="rId20"/>
    <p:sldId id="2077" r:id="rId21"/>
    <p:sldId id="2076" r:id="rId22"/>
    <p:sldId id="2078" r:id="rId23"/>
    <p:sldId id="1138" r:id="rId24"/>
    <p:sldId id="2082" r:id="rId25"/>
    <p:sldId id="2075" r:id="rId26"/>
    <p:sldId id="1141" r:id="rId27"/>
    <p:sldId id="2074" r:id="rId28"/>
    <p:sldId id="835" r:id="rId29"/>
    <p:sldId id="1149" r:id="rId30"/>
    <p:sldId id="1128" r:id="rId31"/>
    <p:sldId id="2080" r:id="rId32"/>
    <p:sldId id="2079" r:id="rId33"/>
    <p:sldId id="1129" r:id="rId34"/>
    <p:sldId id="1130" r:id="rId35"/>
    <p:sldId id="1131" r:id="rId36"/>
    <p:sldId id="1132" r:id="rId37"/>
    <p:sldId id="876" r:id="rId38"/>
    <p:sldId id="1148" r:id="rId39"/>
    <p:sldId id="259" r:id="rId40"/>
    <p:sldId id="260" r:id="rId41"/>
    <p:sldId id="262" r:id="rId42"/>
    <p:sldId id="952" r:id="rId43"/>
    <p:sldId id="1114" r:id="rId44"/>
    <p:sldId id="458" r:id="rId45"/>
    <p:sldId id="2072" r:id="rId46"/>
    <p:sldId id="985" r:id="rId47"/>
    <p:sldId id="981" r:id="rId48"/>
  </p:sldIdLst>
  <p:sldSz cx="9144000" cy="6858000" type="screen4x3"/>
  <p:notesSz cx="7010400" cy="9296400"/>
  <p:defaultTextStyle>
    <a:defPPr>
      <a:defRPr lang="en-US"/>
    </a:defPPr>
    <a:lvl1pPr marL="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28575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57150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85725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14300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142875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57150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pencer, Sam" initials="SS" lastIdx="2" clrIdx="0"/>
  <p:cmAuthor id="7" name="Erin Tam" initials="ET" lastIdx="12" clrIdx="7"/>
  <p:cmAuthor id="1" name="Lauren Stensland" initials="LS" lastIdx="1" clrIdx="1"/>
  <p:cmAuthor id="2" name="Costa, Dorinda" initials="DJC" lastIdx="4" clrIdx="2"/>
  <p:cmAuthor id="3" name="Curtis, Joshua" initials="CJ" lastIdx="4" clrIdx="3"/>
  <p:cmAuthor id="4" name="Johnson, Alena" initials="JA" lastIdx="9" clrIdx="4"/>
  <p:cmAuthor id="5" name="Jaybee Ragudo" initials="JR" lastIdx="18" clrIdx="5"/>
  <p:cmAuthor id="6" name="Kate Cole" initials="KC" lastIdx="6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665A"/>
    <a:srgbClr val="FAC090"/>
    <a:srgbClr val="CCFF33"/>
    <a:srgbClr val="FFFFC5"/>
    <a:srgbClr val="00921C"/>
    <a:srgbClr val="6B737B"/>
    <a:srgbClr val="FB0DB7"/>
    <a:srgbClr val="F715DC"/>
    <a:srgbClr val="DC30D0"/>
    <a:srgbClr val="ECE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8600" autoAdjust="0"/>
    <p:restoredTop sz="82247" autoAdjust="0"/>
  </p:normalViewPr>
  <p:slideViewPr>
    <p:cSldViewPr>
      <p:cViewPr varScale="1">
        <p:scale>
          <a:sx n="86" d="100"/>
          <a:sy n="86" d="100"/>
        </p:scale>
        <p:origin x="807" y="5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553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1950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commentAuthors" Target="commentAuthors.xml"/><Relationship Id="rId3" Type="http://schemas.openxmlformats.org/officeDocument/2006/relationships/customXml" Target="../customXml/item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5" y="0"/>
            <a:ext cx="3038475" cy="465138"/>
          </a:xfrm>
          <a:prstGeom prst="rect">
            <a:avLst/>
          </a:prstGeom>
        </p:spPr>
        <p:txBody>
          <a:bodyPr vert="horz" lIns="91303" tIns="45650" rIns="91303" bIns="4565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4" y="0"/>
            <a:ext cx="3038475" cy="465138"/>
          </a:xfrm>
          <a:prstGeom prst="rect">
            <a:avLst/>
          </a:prstGeom>
        </p:spPr>
        <p:txBody>
          <a:bodyPr vert="horz" lIns="91303" tIns="45650" rIns="91303" bIns="45650" rtlCol="0"/>
          <a:lstStyle>
            <a:lvl1pPr algn="r">
              <a:defRPr sz="1200"/>
            </a:lvl1pPr>
          </a:lstStyle>
          <a:p>
            <a:fld id="{F5565FAD-2026-427E-9618-AE37D0B8BEEE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5" y="8829675"/>
            <a:ext cx="3038475" cy="465138"/>
          </a:xfrm>
          <a:prstGeom prst="rect">
            <a:avLst/>
          </a:prstGeom>
        </p:spPr>
        <p:txBody>
          <a:bodyPr vert="horz" lIns="91303" tIns="45650" rIns="91303" bIns="4565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4" y="8829675"/>
            <a:ext cx="3038475" cy="465138"/>
          </a:xfrm>
          <a:prstGeom prst="rect">
            <a:avLst/>
          </a:prstGeom>
        </p:spPr>
        <p:txBody>
          <a:bodyPr vert="horz" lIns="91303" tIns="45650" rIns="91303" bIns="45650" rtlCol="0" anchor="b"/>
          <a:lstStyle>
            <a:lvl1pPr algn="r">
              <a:defRPr sz="1200"/>
            </a:lvl1pPr>
          </a:lstStyle>
          <a:p>
            <a:fld id="{67A66B84-8E97-4304-BDAA-263C8D1ADD7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31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038" tIns="46519" rIns="93038" bIns="4651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3038" tIns="46519" rIns="93038" bIns="46519" rtlCol="0"/>
          <a:lstStyle>
            <a:lvl1pPr algn="r">
              <a:defRPr sz="1200"/>
            </a:lvl1pPr>
          </a:lstStyle>
          <a:p>
            <a:fld id="{C5E87766-6286-4898-8FFA-00756C2E627E}" type="datetimeFigureOut">
              <a:rPr lang="en-US" smtClean="0"/>
              <a:pPr/>
              <a:t>9/30/2019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038" tIns="46519" rIns="93038" bIns="4651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038" tIns="46519" rIns="93038" bIns="465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038" tIns="46519" rIns="93038" bIns="4651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3038" tIns="46519" rIns="93038" bIns="46519" rtlCol="0" anchor="b"/>
          <a:lstStyle>
            <a:lvl1pPr algn="r">
              <a:defRPr sz="1200"/>
            </a:lvl1pPr>
          </a:lstStyle>
          <a:p>
            <a:fld id="{26F7486C-2423-4076-B963-82C08FA87CF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2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1pPr>
    <a:lvl2pPr marL="2857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2pPr>
    <a:lvl3pPr marL="5715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3pPr>
    <a:lvl4pPr marL="8572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4pPr>
    <a:lvl5pPr marL="11430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5pPr>
    <a:lvl6pPr marL="14287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6pPr>
    <a:lvl7pPr marL="17145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7pPr>
    <a:lvl8pPr marL="200025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8pPr>
    <a:lvl9pPr marL="2286000" algn="l" defTabSz="571500" rtl="0" eaLnBrk="1" latinLnBrk="0" hangingPunct="1">
      <a:defRPr sz="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97013" y="1200150"/>
            <a:ext cx="4319587" cy="32400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57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8157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8157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8157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8157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414499" indent="1679" defTabSz="981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97734" indent="1679" defTabSz="981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380970" indent="1679" defTabSz="981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64205" indent="1679" defTabSz="98157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D242F2D-7017-4D44-89FE-B5DBE4ABBF4E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29634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F8416-34EB-A04F-BDDD-D4203BFAFB0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Portions</a:t>
            </a:r>
            <a:r>
              <a:rPr lang="en-US" baseline="0" dirty="0"/>
              <a:t> of the light penetrating sidewalk panels area already installed, as you may have seen if you’ve visited the waterfront recently.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119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F8416-34EB-A04F-BDDD-D4203BFAFB00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Portions</a:t>
            </a:r>
            <a:r>
              <a:rPr lang="en-US" baseline="0" dirty="0"/>
              <a:t> of the light penetrating sidewalk panels area already installed, as you may have seen if you’ve visited the waterfront recently.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93598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28401">
              <a:spcBef>
                <a:spcPct val="0"/>
              </a:spcBef>
            </a:pPr>
            <a:r>
              <a:rPr lang="en-US" altLang="en-US" sz="1200" dirty="0"/>
              <a:t>Detail of Seawall construction Z panels</a:t>
            </a:r>
          </a:p>
          <a:p>
            <a:pPr defTabSz="928401">
              <a:spcBef>
                <a:spcPct val="0"/>
              </a:spcBef>
            </a:pPr>
            <a:endParaRPr lang="en-US" altLang="en-US" sz="1200" dirty="0"/>
          </a:p>
          <a:p>
            <a:pPr marL="171425" indent="-171425" defTabSz="928401">
              <a:spcBef>
                <a:spcPct val="0"/>
              </a:spcBef>
              <a:buFontTx/>
              <a:buChar char="-"/>
            </a:pPr>
            <a:endParaRPr lang="en-US" altLang="en-US" sz="1200" dirty="0"/>
          </a:p>
        </p:txBody>
      </p:sp>
      <p:sp>
        <p:nvSpPr>
          <p:cNvPr id="51205" name="Footer Placeholder 4"/>
          <p:cNvSpPr>
            <a:spLocks noGrp="1"/>
          </p:cNvSpPr>
          <p:nvPr>
            <p:ph type="ftr" sz="quarter" idx="4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26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3911" indent="-290455" defTabSz="9126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3403" indent="-231728" defTabSz="9126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30034" indent="-231728" defTabSz="9126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3491" indent="-231728" defTabSz="91262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0598" indent="-231728" defTabSz="9126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07706" indent="-231728" defTabSz="9126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64813" indent="-231728" defTabSz="9126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21921" indent="-231728" defTabSz="91262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en-US" dirty="0">
                <a:latin typeface="Arial" charset="0"/>
              </a:rPr>
              <a:t>1/17/13 Design Commission Briefing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60F14A-1F1B-4925-90C1-A163A5E210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6087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0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822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9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15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ea typeface="ＭＳ Ｐゴシック" pitchFamily="34" charset="-128"/>
            </a:endParaRP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B0D8283-5509-4703-891C-8FFE89A0E2B8}" type="slidenum">
              <a:rPr lang="en-US" smtClean="0">
                <a:latin typeface="Arial" charset="0"/>
              </a:rPr>
              <a:pPr>
                <a:defRPr/>
              </a:pPr>
              <a:t>20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70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01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438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501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DDDCFE-C80B-4FFE-8FFF-9097D58116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4293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Program supports multi-modal transportation choices and has a people-first approach, including: </a:t>
            </a:r>
          </a:p>
          <a:p>
            <a:pPr marL="181172" indent="-181172">
              <a:buFont typeface="Calibri" panose="020F0502020204030204" pitchFamily="34" charset="0"/>
              <a:buChar char="-"/>
            </a:pPr>
            <a:r>
              <a:rPr lang="en-US" dirty="0"/>
              <a:t>1.3 dedicated miles of bike path</a:t>
            </a:r>
          </a:p>
          <a:p>
            <a:pPr marL="174632" indent="-174632">
              <a:buFontTx/>
              <a:buChar char="-"/>
            </a:pPr>
            <a:r>
              <a:rPr lang="en-US" dirty="0"/>
              <a:t>Signalized intersections for safer and more comfortable pedestrian crossings</a:t>
            </a:r>
          </a:p>
          <a:p>
            <a:pPr marL="174632" indent="-174632" defTabSz="603904">
              <a:buFontTx/>
              <a:buChar char="-"/>
              <a:defRPr/>
            </a:pPr>
            <a:r>
              <a:rPr lang="en-US" dirty="0"/>
              <a:t>The new surface street will serve transit, freight, and general traffic</a:t>
            </a:r>
          </a:p>
          <a:p>
            <a:pPr marL="181172" indent="-181172" defTabSz="603904">
              <a:buFont typeface="Calibri" panose="020F0502020204030204" pitchFamily="34" charset="0"/>
              <a:buChar char="-"/>
            </a:pPr>
            <a:r>
              <a:rPr lang="en-US" dirty="0"/>
              <a:t>pedestrian promenade</a:t>
            </a:r>
          </a:p>
          <a:p>
            <a:pPr marL="181172" indent="-181172">
              <a:buFont typeface="Calibri" panose="020F0502020204030204" pitchFamily="34" charset="0"/>
              <a:buChar char="-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2254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dirty="0"/>
              <a:t>Program supports multi-modal transportation choices and has a people-first approach, including: </a:t>
            </a:r>
          </a:p>
          <a:p>
            <a:pPr marL="171425" indent="-171425">
              <a:buFont typeface="Calibri" panose="020F0502020204030204" pitchFamily="34" charset="0"/>
              <a:buChar char="-"/>
            </a:pPr>
            <a:r>
              <a:rPr lang="en-US" sz="1200" dirty="0"/>
              <a:t>1.3 dedicated miles of bike path</a:t>
            </a:r>
          </a:p>
          <a:p>
            <a:pPr marL="165237" indent="-165237">
              <a:buFontTx/>
              <a:buChar char="-"/>
            </a:pPr>
            <a:r>
              <a:rPr lang="en-US" sz="1200" dirty="0"/>
              <a:t>Signalized intersections for safer and more comfortable pedestrian crossings</a:t>
            </a:r>
          </a:p>
          <a:p>
            <a:pPr marL="165237" indent="-165237" defTabSz="571416">
              <a:buFontTx/>
              <a:buChar char="-"/>
              <a:defRPr/>
            </a:pPr>
            <a:r>
              <a:rPr lang="en-US" sz="1200" dirty="0"/>
              <a:t>The new surface street will serve transit, freight, and general traffic</a:t>
            </a:r>
          </a:p>
          <a:p>
            <a:pPr marL="171425" indent="-171425" defTabSz="571416">
              <a:buFont typeface="Calibri" panose="020F0502020204030204" pitchFamily="34" charset="0"/>
              <a:buChar char="-"/>
            </a:pPr>
            <a:r>
              <a:rPr lang="en-US" sz="1200" dirty="0"/>
              <a:t>pedestrian promenade</a:t>
            </a:r>
          </a:p>
          <a:p>
            <a:pPr marL="171425" indent="-171425">
              <a:buFont typeface="Calibri" panose="020F0502020204030204" pitchFamily="34" charset="0"/>
              <a:buChar char="-"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B42DE3-47AB-4BF3-8A93-B818181F7F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620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1017949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1017949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1017949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1017949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1017949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03977" indent="1741" defTabSz="10179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005120" indent="1741" defTabSz="10179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506262" indent="1741" defTabSz="10179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007405" indent="1741" defTabSz="1017949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6A14948-3DCF-479E-B0CF-B8C0BF1B0B17}" type="slidenum">
              <a:rPr lang="en-US" altLang="en-US" smtClean="0"/>
              <a:pPr/>
              <a:t>26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148683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4942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28568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730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 panose="020F0502020204030204" pitchFamily="34" charset="0"/>
              <a:buChar char="-"/>
            </a:pPr>
            <a:endParaRPr lang="en-US" sz="1200" dirty="0"/>
          </a:p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7486C-2423-4076-B963-82C08FA87C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1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758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sz="1100" dirty="0">
              <a:ea typeface="ＭＳ Ｐゴシック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62E71-96B5-4E8F-83CD-7D032B9BD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2596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6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sz="1100" dirty="0">
              <a:ea typeface="ＭＳ Ｐゴシック" pitchFamily="34" charset="-128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462E71-96B5-4E8F-83CD-7D032B9BD9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90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>
                <a:ea typeface="ＭＳ Ｐゴシック" pitchFamily="34" charset="-128"/>
              </a:rPr>
              <a:t>…and bringing back opportunities for events and gatherings, for arts and culture.</a:t>
            </a:r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6B0D8283-5509-4703-891C-8FFE89A0E2B8}" type="slidenum">
              <a:rPr lang="en-US" smtClean="0">
                <a:latin typeface="Arial" charset="0"/>
              </a:rPr>
              <a:pPr>
                <a:defRPr/>
              </a:pPr>
              <a:t>4</a:t>
            </a:fld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80392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EFC3-848E-4C3D-B6BA-AE78E6D40C8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8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EFC3-848E-4C3D-B6BA-AE78E6D40C8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84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F7EFC3-848E-4C3D-B6BA-AE78E6D40C8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5703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20788" y="709613"/>
            <a:ext cx="4725987" cy="35448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19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defTabSz="9819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defTabSz="9819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defTabSz="9819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defTabSz="981922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27817" indent="1618" defTabSz="981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793704" indent="1618" defTabSz="981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259590" indent="1618" defTabSz="981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25477" indent="1618" defTabSz="98192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DE830CC-8415-402D-961E-ACD896010449}" type="slidenum">
              <a:rPr lang="en-US" altLang="en-US" smtClean="0"/>
              <a:pPr/>
              <a:t>39</a:t>
            </a:fld>
            <a:endParaRPr lang="en-US" altLang="en-US"/>
          </a:p>
        </p:txBody>
      </p:sp>
      <p:sp>
        <p:nvSpPr>
          <p:cNvPr id="4301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ea typeface="ＭＳ Ｐゴシック" panose="020B0600070205080204" pitchFamily="34" charset="-128"/>
              </a:rPr>
              <a:t>Movable seating and lighting embedded in the deck will provide space for gathering, walking, and enjoying views.</a:t>
            </a:r>
          </a:p>
        </p:txBody>
      </p:sp>
    </p:spTree>
    <p:extLst>
      <p:ext uri="{BB962C8B-B14F-4D97-AF65-F5344CB8AC3E}">
        <p14:creationId xmlns:p14="http://schemas.microsoft.com/office/powerpoint/2010/main" val="35018556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0926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0966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8027" indent="-178027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4856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318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98517" indent="-307778" defTabSz="98318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229407" indent="-246223" defTabSz="98318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721854" indent="-246223" defTabSz="98318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214299" indent="-246223" defTabSz="983183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706745" indent="-246223" defTabSz="9831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199192" indent="-246223" defTabSz="9831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691639" indent="-246223" defTabSz="9831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184085" indent="-246223" defTabSz="98318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D963AF-8C84-4ACE-900B-4C02ECF987B3}" type="slidenum">
              <a:rPr lang="en-US" altLang="en-US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 dirty="0">
              <a:latin typeface="Arial" charset="0"/>
              <a:cs typeface="Arial" charset="0"/>
            </a:endParaRPr>
          </a:p>
        </p:txBody>
      </p:sp>
      <p:sp>
        <p:nvSpPr>
          <p:cNvPr id="54276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Partnership between City and Friends of Waterfront Seattle to deliver a package of enhanced operations and maintenance:</a:t>
            </a:r>
          </a:p>
          <a:p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Dinot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Activities and events year round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Dedicated and specialized maintenance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Managed spaces with full time concierge staff and private 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Additional concession and retail offerings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Dino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Dedicated annual City budget of $4.8 million (2023), private 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-Light"/>
              </a:rPr>
              <a:t>fundraising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 $1-$2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Dino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Dinot"/>
              </a:rPr>
              <a:t>Transparency and accountability to ensure the waterfront is a democratic and inclusive space</a:t>
            </a:r>
          </a:p>
          <a:p>
            <a:endParaRPr lang="en-US" altLang="en-US" sz="12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6736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how community input shaped the planning and design process:</a:t>
            </a:r>
          </a:p>
          <a:p>
            <a:pPr marL="177845" indent="-177845">
              <a:buFont typeface="Arial" panose="020B0604020202020204" pitchFamily="34" charset="0"/>
              <a:buChar char="•"/>
            </a:pPr>
            <a:r>
              <a:rPr lang="en-US"/>
              <a:t>Since 2010, more than 10,000 people contributed comments and ideas at hundreds of events and activities, including walking tours, large-scale public meetings, community workshops, and local fairs and farmers markets.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F7486C-2423-4076-B963-82C08FA87CF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369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260475" y="720725"/>
            <a:ext cx="4806950" cy="36052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84684" indent="-184684" defTabSz="978138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The waterfront is about to change in many ways – this map shows all the different projects that are happening along Seattle</a:t>
            </a:r>
            <a:r>
              <a:rPr lang="ja-JP" altLang="en-US" dirty="0"/>
              <a:t>’</a:t>
            </a:r>
            <a:r>
              <a:rPr lang="en-US" altLang="ja-JP" dirty="0"/>
              <a:t>s waterfront, including a new seawall, rebuilt ferry terminal, and expansions at the Seattle Aquarium and Pike Place Market.</a:t>
            </a:r>
          </a:p>
          <a:p>
            <a:pPr marL="184684" indent="-184684" defTabSz="978138"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ea typeface="ＭＳ Ｐゴシック" panose="020B0600070205080204" pitchFamily="34" charset="-128"/>
              </a:rPr>
              <a:t>Due to all these changes coming to our waterfront, we have an unprecedented opportunity to create new public spaces and a true waterfront for all.</a:t>
            </a:r>
          </a:p>
          <a:p>
            <a:pPr defTabSz="978138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defTabSz="978138"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  <a:p>
            <a:pPr defTabSz="978138">
              <a:defRPr/>
            </a:pPr>
            <a:r>
              <a:rPr lang="en-US" altLang="en-US">
                <a:ea typeface="ＭＳ Ｐゴシック" panose="020B0600070205080204" pitchFamily="34" charset="-128"/>
              </a:rPr>
              <a:t>Discuss difference between Waterfront Seattle (City); AWV/Colman Dock (State); Seawall (SDOT).</a:t>
            </a:r>
          </a:p>
          <a:p>
            <a:pPr marL="168401" indent="-168401" defTabSz="942828">
              <a:buFont typeface="Calibri" panose="020F0502020204030204" pitchFamily="34" charset="0"/>
              <a:buChar char="-"/>
              <a:defRPr/>
            </a:pPr>
            <a:endParaRPr lang="en-US" altLang="en-US" dirty="0">
              <a:latin typeface="+mj-lt"/>
              <a:ea typeface="ＭＳ Ｐゴシック" panose="020B0600070205080204" pitchFamily="34" charset="-128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425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82943" indent="-299991" defTabSz="96425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06555" indent="-239004" defTabSz="96425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89506" indent="-239004" defTabSz="96425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172458" indent="-239004" defTabSz="964255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647168" indent="-239004" defTabSz="9642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121878" indent="-239004" defTabSz="9642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596588" indent="-239004" defTabSz="9642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071298" indent="-239004" defTabSz="964255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2026D70-5085-488F-B5B0-167CB61FD414}" type="slidenum">
              <a:rPr lang="en-US" alt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en-US" alt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778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/>
              <a:t>Review current schedule, at a high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F160C-8270-4F46-9B30-84CDAFB66F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7486C-2423-4076-B963-82C08FA87C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713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69803" indent="-296711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199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938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676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9414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4153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8892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3631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D963AF-8C84-4ACE-900B-4C02ECF987B3}" type="slidenum">
              <a:rPr lang="en-US" altLang="en-US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54276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4379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69803" indent="-296711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199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938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676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9414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4153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8892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3631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D963AF-8C84-4ACE-900B-4C02ECF987B3}" type="slidenum">
              <a:rPr lang="en-US" altLang="en-US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54276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31046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69803" indent="-296711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85199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59938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134676" indent="-237369" defTabSz="947829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609414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3084153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558892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4033631" indent="-237369" defTabSz="94782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ED963AF-8C84-4ACE-900B-4C02ECF987B3}" type="slidenum">
              <a:rPr lang="en-US" altLang="en-US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11</a:t>
            </a:fld>
            <a:endParaRPr lang="en-US" altLang="en-US">
              <a:latin typeface="Arial" charset="0"/>
              <a:cs typeface="Arial" charset="0"/>
            </a:endParaRPr>
          </a:p>
        </p:txBody>
      </p:sp>
      <p:sp>
        <p:nvSpPr>
          <p:cNvPr id="54276" name="Notes Placeholder 1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139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3BE0A-E652-48A2-8505-FB830DFE8E97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F0A482-8D98-490D-A0E7-99CE5E0EC7DA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5E013F-E3F3-4C20-AE2E-768B73B7630F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5964C-7F33-49F1-BDB4-86AFA62899B0}" type="datetime1">
              <a:rPr lang="en-US" smtClean="0"/>
              <a:t>9/30/2019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B81AB-2984-224F-8800-4866197CBC39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85F9D85-FCA5-48B3-B135-1AFC47E33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01752"/>
            <a:ext cx="7886700" cy="1325563"/>
          </a:xfrm>
        </p:spPr>
        <p:txBody>
          <a:bodyPr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6182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90E58-658C-4C77-8B28-2CE2327294EE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84975-0E8E-48FF-8E6B-92027F0F2A31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DDF10-9802-42FD-95EA-9832F192F9EC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5DF50-1F38-47C7-8972-415775A97F26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C02B-3E2B-4507-AA99-97F828A8E57B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102EF-108E-426A-BAF2-B754BF5FF4E9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6CAF11-970E-44E5-A6E9-20286B2E1C6F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0E244-5530-420A-B8ED-EF090570CB58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WFS_Program_logo_green_grey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D7E4E-47C4-43CD-AFB1-08DCCE440ED5}" type="datetime1">
              <a:rPr lang="en-US" smtClean="0"/>
              <a:t>9/30/2019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A18B-BBD5-4F9F-8A65-617323CA6D4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1549EBF-C4E6-4778-AF13-890FEBD2E3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515" y="11289"/>
            <a:ext cx="9168515" cy="6839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24515" y="5123510"/>
            <a:ext cx="6196715" cy="892552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marL="1678436" lvl="5">
              <a:defRPr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WATERFRONT SEATTLE: </a:t>
            </a:r>
          </a:p>
          <a:p>
            <a:pPr marL="1678436" lvl="5">
              <a:defRPr/>
            </a:pPr>
            <a:r>
              <a:rPr 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SF CHAMBER SEPTEMBER 2019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86" y="5170814"/>
            <a:ext cx="849413" cy="84898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B68ABE-7C58-4EE7-BF55-96CFF38B4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554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460606" y="6355080"/>
            <a:ext cx="420463" cy="347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ct val="0"/>
              </a:spcBef>
              <a:spcAft>
                <a:spcPts val="600"/>
              </a:spcAft>
              <a:buFontTx/>
              <a:buNone/>
            </a:pPr>
            <a:fld id="{EEE493C1-B956-410E-9C96-F953FE626114}" type="slidenum">
              <a:rPr lang="en-US" altLang="en-US" sz="10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</a:rPr>
              <a:pPr algn="l" defTabSz="914400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10</a:t>
            </a:fld>
            <a:endParaRPr lang="en-US" altLang="en-US" sz="100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FE708B-43B7-4BE2-98B4-BCA15487F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89"/>
            <a:ext cx="9220200" cy="68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09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FA4E06-D35F-4D94-A4FB-D1008256BCC2}"/>
              </a:ext>
            </a:extLst>
          </p:cNvPr>
          <p:cNvPicPr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" b="13862"/>
          <a:stretch/>
        </p:blipFill>
        <p:spPr>
          <a:xfrm>
            <a:off x="1" y="-2"/>
            <a:ext cx="9141714" cy="7362855"/>
          </a:xfrm>
          <a:prstGeom prst="rect">
            <a:avLst/>
          </a:prstGeom>
        </p:spPr>
      </p:pic>
      <p:sp>
        <p:nvSpPr>
          <p:cNvPr id="10243" name="Slide Number Placeholder 6"/>
          <p:cNvSpPr>
            <a:spLocks noGrp="1"/>
          </p:cNvSpPr>
          <p:nvPr>
            <p:ph type="sldNum" sz="quarter" idx="12"/>
          </p:nvPr>
        </p:nvSpPr>
        <p:spPr bwMode="auto">
          <a:xfrm>
            <a:off x="8460606" y="6355080"/>
            <a:ext cx="420463" cy="34791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l" defTabSz="914400">
              <a:spcBef>
                <a:spcPct val="0"/>
              </a:spcBef>
              <a:spcAft>
                <a:spcPts val="600"/>
              </a:spcAft>
              <a:buFontTx/>
              <a:buNone/>
            </a:pPr>
            <a:fld id="{EEE493C1-B956-410E-9C96-F953FE626114}" type="slidenum">
              <a:rPr lang="en-US" altLang="en-US" sz="1000">
                <a:solidFill>
                  <a:schemeClr val="tx1">
                    <a:alpha val="80000"/>
                  </a:schemeClr>
                </a:solidFill>
                <a:latin typeface="+mn-lt"/>
                <a:ea typeface="+mn-ea"/>
              </a:rPr>
              <a:pPr algn="l" defTabSz="914400"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t>11</a:t>
            </a:fld>
            <a:endParaRPr lang="en-US" altLang="en-US" sz="1000">
              <a:solidFill>
                <a:schemeClr val="tx1">
                  <a:alpha val="80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371387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ssdotblog.wpengine.netdna-cdn.com/wp-content/uploads/2015/07/Photo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2281" y="0"/>
            <a:ext cx="103224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63A18B-BBD5-4F9F-8A65-617323CA6D49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12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52577"/>
      </p:ext>
    </p:extLst>
  </p:cSld>
  <p:clrMapOvr>
    <a:masterClrMapping/>
  </p:clrMapOvr>
  <p:transition advClick="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ossdotblog.wpengine.netdna-cdn.com/wp-content/uploads/2015/07/Photo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02281" y="0"/>
            <a:ext cx="103224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63A18B-BBD5-4F9F-8A65-617323CA6D49}" type="slidenum">
              <a:rPr lang="en-US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/>
              <a:t>13</a:t>
            </a:fld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50487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1D35AD9-CDEA-4749-A23F-9DE9B8B8F43C}"/>
              </a:ext>
            </a:extLst>
          </p:cNvPr>
          <p:cNvSpPr txBox="1"/>
          <p:nvPr/>
        </p:nvSpPr>
        <p:spPr>
          <a:xfrm>
            <a:off x="420624" y="301752"/>
            <a:ext cx="70683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Arial" pitchFamily="34" charset="0"/>
              </a:rPr>
              <a:t>NEW SEAWALL</a:t>
            </a:r>
          </a:p>
        </p:txBody>
      </p:sp>
      <p:pic>
        <p:nvPicPr>
          <p:cNvPr id="7" name="Picture 6" descr="WFS_Program_logo_green_grey.jpg">
            <a:extLst>
              <a:ext uri="{FF2B5EF4-FFF2-40B4-BE49-F238E27FC236}">
                <a16:creationId xmlns:a16="http://schemas.microsoft.com/office/drawing/2014/main" id="{7EEB59AA-3E65-4DF9-A826-E14B83D1A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14125E-73A3-4E4F-A4B8-F75B83AFA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9D6810-C54B-40A0-8E65-163C56F5DA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92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203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6A3C34-3D15-4ACD-AAE3-8B207296B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816173"/>
            <a:ext cx="8686800" cy="52256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DF1B684-A0F5-4C59-A2FB-1ED4AB7F0CAB}"/>
              </a:ext>
            </a:extLst>
          </p:cNvPr>
          <p:cNvSpPr txBox="1"/>
          <p:nvPr/>
        </p:nvSpPr>
        <p:spPr>
          <a:xfrm>
            <a:off x="0" y="990600"/>
            <a:ext cx="3886200" cy="46166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>
            <a:spAutoFit/>
          </a:bodyPr>
          <a:lstStyle/>
          <a:p>
            <a:pPr marL="180975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SEA LEVEL RISE – 2100 PROJECTION</a:t>
            </a:r>
          </a:p>
          <a:p>
            <a:pPr marL="180975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TYPICAL SECTION: SEAWALL, HABITAT SHELF + </a:t>
            </a:r>
            <a:r>
              <a:rPr lang="en-US" sz="1000" b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L.P.S.</a:t>
            </a:r>
            <a:endParaRPr lang="en-US" sz="1000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4634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C243948-5710-4A7A-BEE5-F414652EA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9957" y="1112794"/>
            <a:ext cx="13973958" cy="4983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A5A047-42CB-4CE5-8ED8-4315F7D12A73}"/>
              </a:ext>
            </a:extLst>
          </p:cNvPr>
          <p:cNvSpPr txBox="1"/>
          <p:nvPr/>
        </p:nvSpPr>
        <p:spPr>
          <a:xfrm>
            <a:off x="420857" y="304800"/>
            <a:ext cx="6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INFRASTRUCTURE PARTNERSHIP</a:t>
            </a:r>
          </a:p>
        </p:txBody>
      </p:sp>
    </p:spTree>
    <p:extLst>
      <p:ext uri="{BB962C8B-B14F-4D97-AF65-F5344CB8AC3E}">
        <p14:creationId xmlns:p14="http://schemas.microsoft.com/office/powerpoint/2010/main" val="190058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47DE95-E0C4-4E5D-A6AB-5822237AA1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27" y="0"/>
            <a:ext cx="8071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24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BE88DB-CCFD-498D-9E30-32CA9738E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531"/>
            <a:ext cx="9144000" cy="610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64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E4ECFA-0EFB-44DD-93A9-539A2C21D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061"/>
            <a:ext cx="9144000" cy="593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87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CA171B2-2B9C-413E-B958-F537936AB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184"/>
            <a:ext cx="9144000" cy="61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9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152400" y="6477000"/>
            <a:ext cx="5181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Image courtesy of One Reel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46FECF-9F9D-427C-ABBF-1156FE4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1290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075CFD-B4A2-45D1-A2AC-037C79432C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588645"/>
            <a:ext cx="10820400" cy="568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435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C55C044-7BF3-4A57-8429-D2B9F9ECD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1966"/>
            <a:ext cx="9144000" cy="4734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39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C640DB-464D-43BF-9832-B95E25B4FFB8}"/>
              </a:ext>
            </a:extLst>
          </p:cNvPr>
          <p:cNvSpPr txBox="1"/>
          <p:nvPr/>
        </p:nvSpPr>
        <p:spPr>
          <a:xfrm>
            <a:off x="420857" y="304800"/>
            <a:ext cx="6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NEW WATERFRONT</a:t>
            </a:r>
          </a:p>
        </p:txBody>
      </p:sp>
      <p:pic>
        <p:nvPicPr>
          <p:cNvPr id="9" name="Picture 8" descr="WFS_Program_logo_green_grey.jpg">
            <a:extLst>
              <a:ext uri="{FF2B5EF4-FFF2-40B4-BE49-F238E27FC236}">
                <a16:creationId xmlns:a16="http://schemas.microsoft.com/office/drawing/2014/main" id="{26CFD027-4082-4851-A9F5-18E73D61EE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BBFA42AA-EBA7-4825-B659-5D35D015B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1676400"/>
            <a:ext cx="9144000" cy="529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AAC326-AFEF-47D3-A119-3D5B29156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8804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Picture 7" descr="WFS_Program_logo_green_grey.jpg">
            <a:extLst>
              <a:ext uri="{FF2B5EF4-FFF2-40B4-BE49-F238E27FC236}">
                <a16:creationId xmlns:a16="http://schemas.microsoft.com/office/drawing/2014/main" id="{E878E735-33CB-4123-A43B-7B365B5D9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8C8F545C-2F64-4AA0-AC56-E0D58052562F}"/>
              </a:ext>
            </a:extLst>
          </p:cNvPr>
          <p:cNvSpPr/>
          <p:nvPr/>
        </p:nvSpPr>
        <p:spPr>
          <a:xfrm>
            <a:off x="0" y="1696593"/>
            <a:ext cx="9144000" cy="508520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7E24C00-427B-4D41-9780-259738AD026F}"/>
              </a:ext>
            </a:extLst>
          </p:cNvPr>
          <p:cNvSpPr txBox="1">
            <a:spLocks/>
          </p:cNvSpPr>
          <p:nvPr/>
        </p:nvSpPr>
        <p:spPr>
          <a:xfrm>
            <a:off x="227619" y="331132"/>
            <a:ext cx="8056052" cy="1147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71500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ALASKAN WAY</a:t>
            </a:r>
          </a:p>
        </p:txBody>
      </p:sp>
    </p:spTree>
    <p:extLst>
      <p:ext uri="{BB962C8B-B14F-4D97-AF65-F5344CB8AC3E}">
        <p14:creationId xmlns:p14="http://schemas.microsoft.com/office/powerpoint/2010/main" val="21355404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object 3"/>
          <p:cNvSpPr txBox="1">
            <a:spLocks/>
          </p:cNvSpPr>
          <p:nvPr/>
        </p:nvSpPr>
        <p:spPr>
          <a:xfrm>
            <a:off x="420624" y="304800"/>
            <a:ext cx="7068312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en-US" sz="3600" b="1" cap="all" spc="5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PIONEER SQUARE BEACH</a:t>
            </a:r>
            <a:endParaRPr lang="en-US" sz="3600" b="1" cap="all" spc="-5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pic>
        <p:nvPicPr>
          <p:cNvPr id="8" name="Picture 7" descr="WFS_Program_logo_green_grey.jpg">
            <a:extLst>
              <a:ext uri="{FF2B5EF4-FFF2-40B4-BE49-F238E27FC236}">
                <a16:creationId xmlns:a16="http://schemas.microsoft.com/office/drawing/2014/main" id="{9B182D7D-184A-4526-9C3C-4633CB196E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707522-4D24-42EB-B0F0-60F2C2E1B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B10EB5-F4CB-4E48-AE90-2974FA200F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81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1CC26-9E58-4AB5-9013-E9DAE87DB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7" t="17926" r="12424" b="22665"/>
          <a:stretch/>
        </p:blipFill>
        <p:spPr>
          <a:xfrm>
            <a:off x="9863" y="613353"/>
            <a:ext cx="9123732" cy="5304366"/>
          </a:xfrm>
          <a:prstGeom prst="rect">
            <a:avLst/>
          </a:prstGeom>
        </p:spPr>
      </p:pic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9185C5A0-6D6F-42C5-9E74-027BB5C13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5339418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363A18B-BBD5-4F9F-8A65-617323CA6D49}" type="slidenum">
              <a:rPr lang="en-US" smtClean="0"/>
              <a:pPr>
                <a:spcAft>
                  <a:spcPts val="600"/>
                </a:spcAft>
              </a:pPr>
              <a:t>26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008FBB-4148-4675-9ECB-C9821848BA49}"/>
              </a:ext>
            </a:extLst>
          </p:cNvPr>
          <p:cNvSpPr txBox="1"/>
          <p:nvPr/>
        </p:nvSpPr>
        <p:spPr>
          <a:xfrm rot="16200000">
            <a:off x="834149" y="4719030"/>
            <a:ext cx="874281" cy="2954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Marion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DAB2D3-B3F7-4B24-9272-07FE43E7AA1D}"/>
              </a:ext>
            </a:extLst>
          </p:cNvPr>
          <p:cNvSpPr txBox="1"/>
          <p:nvPr/>
        </p:nvSpPr>
        <p:spPr>
          <a:xfrm rot="16200000">
            <a:off x="5673304" y="4845185"/>
            <a:ext cx="693000" cy="2954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Seneca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40DB1B-90CF-4BC7-A130-D2D5B6D9BCB3}"/>
              </a:ext>
            </a:extLst>
          </p:cNvPr>
          <p:cNvSpPr txBox="1"/>
          <p:nvPr/>
        </p:nvSpPr>
        <p:spPr>
          <a:xfrm rot="16200000">
            <a:off x="4098258" y="4719029"/>
            <a:ext cx="692997" cy="2954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Spring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F62759-69F5-4244-8B64-D06998B20A79}"/>
              </a:ext>
            </a:extLst>
          </p:cNvPr>
          <p:cNvSpPr txBox="1"/>
          <p:nvPr/>
        </p:nvSpPr>
        <p:spPr>
          <a:xfrm rot="16200000">
            <a:off x="2391591" y="4775004"/>
            <a:ext cx="874280" cy="2954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Madison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1127E1-4243-471C-8A49-FB84265D72A0}"/>
              </a:ext>
            </a:extLst>
          </p:cNvPr>
          <p:cNvSpPr txBox="1"/>
          <p:nvPr/>
        </p:nvSpPr>
        <p:spPr>
          <a:xfrm rot="16200000">
            <a:off x="7114755" y="4681283"/>
            <a:ext cx="1071621" cy="2954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University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4C0E00-9846-4904-89B2-834A22D1E7B7}"/>
              </a:ext>
            </a:extLst>
          </p:cNvPr>
          <p:cNvSpPr txBox="1"/>
          <p:nvPr/>
        </p:nvSpPr>
        <p:spPr>
          <a:xfrm>
            <a:off x="4297023" y="3379650"/>
            <a:ext cx="1253094" cy="295466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Alaskan Way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47AD02-BEEF-41BB-9307-52C77CD87191}"/>
              </a:ext>
            </a:extLst>
          </p:cNvPr>
          <p:cNvSpPr txBox="1"/>
          <p:nvPr/>
        </p:nvSpPr>
        <p:spPr>
          <a:xfrm>
            <a:off x="381827" y="1329353"/>
            <a:ext cx="741729" cy="57246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lIns="9144" tIns="9144" rIns="9144" bIns="9144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Colman Dock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BDDCF1D-9609-4331-B7A6-2F7614F0FB14}"/>
              </a:ext>
            </a:extLst>
          </p:cNvPr>
          <p:cNvSpPr txBox="1">
            <a:spLocks/>
          </p:cNvSpPr>
          <p:nvPr/>
        </p:nvSpPr>
        <p:spPr>
          <a:xfrm>
            <a:off x="227619" y="-685800"/>
            <a:ext cx="8056052" cy="11478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571500">
              <a:defRPr/>
            </a:pP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481607AD-64A7-4481-ACC2-5B32467717AF}"/>
              </a:ext>
            </a:extLst>
          </p:cNvPr>
          <p:cNvSpPr txBox="1">
            <a:spLocks/>
          </p:cNvSpPr>
          <p:nvPr/>
        </p:nvSpPr>
        <p:spPr>
          <a:xfrm>
            <a:off x="6610350" y="549181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63A18B-BBD5-4F9F-8A65-617323CA6D49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494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76400"/>
            <a:ext cx="9144000" cy="51816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1A0B45-14AA-4CA7-9EFF-993B63A64D0D}"/>
              </a:ext>
            </a:extLst>
          </p:cNvPr>
          <p:cNvSpPr/>
          <p:nvPr/>
        </p:nvSpPr>
        <p:spPr>
          <a:xfrm>
            <a:off x="421852" y="301752"/>
            <a:ext cx="706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COLMAN DOCK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D06F4-C32A-4844-B0DA-C61BE0F98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Picture 4" descr="WFS_Program_logo_green_grey.jpg">
            <a:extLst>
              <a:ext uri="{FF2B5EF4-FFF2-40B4-BE49-F238E27FC236}">
                <a16:creationId xmlns:a16="http://schemas.microsoft.com/office/drawing/2014/main" id="{65896980-3F6F-41F1-B6E1-0599B4D5D2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1" y="304800"/>
            <a:ext cx="104118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883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B40BF-A150-4B64-B6FE-A3068108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DDE0E-2C68-4EA0-8A8B-9A7F5217EE53}"/>
              </a:ext>
            </a:extLst>
          </p:cNvPr>
          <p:cNvSpPr/>
          <p:nvPr/>
        </p:nvSpPr>
        <p:spPr>
          <a:xfrm>
            <a:off x="421852" y="304800"/>
            <a:ext cx="706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COLMAN DOCK TRANSIT HUB</a:t>
            </a:r>
          </a:p>
        </p:txBody>
      </p:sp>
      <p:pic>
        <p:nvPicPr>
          <p:cNvPr id="5" name="Picture 4" descr="WFS_Program_logo_green_grey.jpg">
            <a:extLst>
              <a:ext uri="{FF2B5EF4-FFF2-40B4-BE49-F238E27FC236}">
                <a16:creationId xmlns:a16="http://schemas.microsoft.com/office/drawing/2014/main" id="{5F84D9F7-4C97-4C7C-A6C0-04E09887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1" y="304800"/>
            <a:ext cx="1041187" cy="1005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71C041-FE84-4697-9F8B-A327CFDADD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0" y="0"/>
            <a:ext cx="88781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8103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B40BF-A150-4B64-B6FE-A3068108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DDE0E-2C68-4EA0-8A8B-9A7F5217EE53}"/>
              </a:ext>
            </a:extLst>
          </p:cNvPr>
          <p:cNvSpPr/>
          <p:nvPr/>
        </p:nvSpPr>
        <p:spPr>
          <a:xfrm>
            <a:off x="421852" y="304800"/>
            <a:ext cx="706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COLMAN DOCK TRANSIT HUB</a:t>
            </a:r>
          </a:p>
        </p:txBody>
      </p:sp>
      <p:pic>
        <p:nvPicPr>
          <p:cNvPr id="5" name="Picture 4" descr="WFS_Program_logo_green_grey.jpg">
            <a:extLst>
              <a:ext uri="{FF2B5EF4-FFF2-40B4-BE49-F238E27FC236}">
                <a16:creationId xmlns:a16="http://schemas.microsoft.com/office/drawing/2014/main" id="{5F84D9F7-4C97-4C7C-A6C0-04E098879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1" y="304800"/>
            <a:ext cx="1041187" cy="10058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D83C53-E496-47EF-B418-EE9D9274B3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" y="1600200"/>
            <a:ext cx="923180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338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6088"/>
            <a:ext cx="9217025" cy="596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8743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_1208_DESIGN COMM_MC_PLACES_56"/>
          <p:cNvPicPr>
            <a:picLocks noGrp="1" noChangeAspect="1"/>
          </p:cNvPicPr>
          <p:nvPr isPhoto="1"/>
        </p:nvPicPr>
        <p:blipFill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2601"/>
            <a:ext cx="9158748" cy="5105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7B40BF-A150-4B64-B6FE-A3068108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6DDE0E-2C68-4EA0-8A8B-9A7F5217EE53}"/>
              </a:ext>
            </a:extLst>
          </p:cNvPr>
          <p:cNvSpPr/>
          <p:nvPr/>
        </p:nvSpPr>
        <p:spPr>
          <a:xfrm>
            <a:off x="421852" y="304800"/>
            <a:ext cx="706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COLMAN DOCK TRANSIT HUB</a:t>
            </a:r>
          </a:p>
        </p:txBody>
      </p:sp>
      <p:pic>
        <p:nvPicPr>
          <p:cNvPr id="5" name="Picture 4" descr="WFS_Program_logo_green_grey.jpg">
            <a:extLst>
              <a:ext uri="{FF2B5EF4-FFF2-40B4-BE49-F238E27FC236}">
                <a16:creationId xmlns:a16="http://schemas.microsoft.com/office/drawing/2014/main" id="{5F84D9F7-4C97-4C7C-A6C0-04E0988798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1" y="304800"/>
            <a:ext cx="104118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16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414964-C97C-4EF6-960D-F2EC93500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DF2C40-53AF-4012-899C-4B66A5557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624" y="301752"/>
            <a:ext cx="7068312" cy="649224"/>
          </a:xfrm>
        </p:spPr>
        <p:txBody>
          <a:bodyPr>
            <a:normAutofit/>
          </a:bodyPr>
          <a:lstStyle/>
          <a:p>
            <a:pPr marL="12700" algn="l" defTabSz="571500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cs typeface="+mn-cs"/>
              </a:rPr>
              <a:t>HISTORIC PIERS TODAY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95D386-442F-4606-9D01-72145E1BE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3A18B-BBD5-4F9F-8A65-617323CA6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1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602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WFS_Program_logo_green_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1" y="304800"/>
            <a:ext cx="1041187" cy="100584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5715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3A18B-BBD5-4F9F-8A65-617323CA6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5715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92" y="1676400"/>
            <a:ext cx="9126908" cy="5181600"/>
          </a:xfrm>
          <a:prstGeom prst="rect">
            <a:avLst/>
          </a:prstGeom>
        </p:spPr>
      </p:pic>
      <p:sp>
        <p:nvSpPr>
          <p:cNvPr id="8" name="object 3">
            <a:extLst>
              <a:ext uri="{FF2B5EF4-FFF2-40B4-BE49-F238E27FC236}">
                <a16:creationId xmlns:a16="http://schemas.microsoft.com/office/drawing/2014/main" id="{0D4F1619-1A32-410D-9AF5-C695FAC62D91}"/>
              </a:ext>
            </a:extLst>
          </p:cNvPr>
          <p:cNvSpPr txBox="1">
            <a:spLocks/>
          </p:cNvSpPr>
          <p:nvPr/>
        </p:nvSpPr>
        <p:spPr>
          <a:xfrm>
            <a:off x="420624" y="349365"/>
            <a:ext cx="7068312" cy="5539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5715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PIER PROMENADE</a:t>
            </a:r>
          </a:p>
        </p:txBody>
      </p:sp>
    </p:spTree>
    <p:extLst>
      <p:ext uri="{BB962C8B-B14F-4D97-AF65-F5344CB8AC3E}">
        <p14:creationId xmlns:p14="http://schemas.microsoft.com/office/powerpoint/2010/main" val="4118087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0624" y="301752"/>
            <a:ext cx="6742113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CENTRAL PUBLIC SPACES</a:t>
            </a:r>
          </a:p>
        </p:txBody>
      </p:sp>
      <p:pic>
        <p:nvPicPr>
          <p:cNvPr id="9" name="Picture 8" descr="WFS_Program_logo_green_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D506D-F7DE-4B1A-91E5-B57DD394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924749-912D-4878-83EA-D56E12F186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3" t="9669" r="-1527" b="17651"/>
          <a:stretch/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813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F01FEF-7A73-4FE7-B890-DA8A1C98E3B4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336"/>
            <a:ext cx="9144000" cy="48920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0624" y="301752"/>
            <a:ext cx="6742113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CENTRAL PUBLIC SPACES</a:t>
            </a:r>
          </a:p>
        </p:txBody>
      </p:sp>
      <p:pic>
        <p:nvPicPr>
          <p:cNvPr id="9" name="Picture 8" descr="WFS_Program_logo_green_grey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D506D-F7DE-4B1A-91E5-B57DD3944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974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709FEB-DEEA-4752-A56C-E9E3F511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03FD40-D050-4D92-95A1-2C8EAA49ACE5}"/>
              </a:ext>
            </a:extLst>
          </p:cNvPr>
          <p:cNvSpPr txBox="1"/>
          <p:nvPr/>
        </p:nvSpPr>
        <p:spPr>
          <a:xfrm>
            <a:off x="420624" y="304800"/>
            <a:ext cx="6742113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OVERLOOK WALK</a:t>
            </a:r>
          </a:p>
        </p:txBody>
      </p:sp>
      <p:pic>
        <p:nvPicPr>
          <p:cNvPr id="9" name="Picture 8" descr="WFS_Program_logo_green_grey.jpg">
            <a:extLst>
              <a:ext uri="{FF2B5EF4-FFF2-40B4-BE49-F238E27FC236}">
                <a16:creationId xmlns:a16="http://schemas.microsoft.com/office/drawing/2014/main" id="{A4E5DF9E-9302-4FFC-B776-47BF0B331B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EE63C3-A232-4D46-A23E-22A7E4EC47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24"/>
          <a:stretch/>
        </p:blipFill>
        <p:spPr>
          <a:xfrm>
            <a:off x="0" y="1676400"/>
            <a:ext cx="9143999" cy="523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63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24271" r="8290"/>
          <a:stretch/>
        </p:blipFill>
        <p:spPr>
          <a:xfrm>
            <a:off x="0" y="867189"/>
            <a:ext cx="9144000" cy="51335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11" y="5179644"/>
            <a:ext cx="1477990" cy="8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11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9" b="12462"/>
          <a:stretch/>
        </p:blipFill>
        <p:spPr>
          <a:xfrm>
            <a:off x="0" y="807555"/>
            <a:ext cx="9144000" cy="5193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11" y="5179644"/>
            <a:ext cx="1477990" cy="8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16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5"/>
          <a:stretch/>
        </p:blipFill>
        <p:spPr>
          <a:xfrm>
            <a:off x="0" y="857250"/>
            <a:ext cx="9144000" cy="5143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11" y="5179644"/>
            <a:ext cx="1477990" cy="82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6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22275" y="304800"/>
            <a:ext cx="6742113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cs typeface="Arial" pitchFamily="34" charset="0"/>
              </a:rPr>
              <a:t>PIER 62 – OPENING EARLY 2020</a:t>
            </a:r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cs typeface="Arial" pitchFamily="34" charset="0"/>
            </a:endParaRPr>
          </a:p>
        </p:txBody>
      </p:sp>
      <p:pic>
        <p:nvPicPr>
          <p:cNvPr id="5" name="Picture 8" descr="WFS_Program_logo_green_gre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04800"/>
            <a:ext cx="10414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C10BF9-60E6-4867-94EC-6CF54116F8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5071"/>
            <a:ext cx="9144000" cy="50474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1E829-3646-4745-B12B-7CBD1E9061A1}"/>
              </a:ext>
            </a:extLst>
          </p:cNvPr>
          <p:cNvSpPr txBox="1"/>
          <p:nvPr/>
        </p:nvSpPr>
        <p:spPr>
          <a:xfrm>
            <a:off x="8522898" y="6426678"/>
            <a:ext cx="38819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7F7F7F"/>
                </a:solidFill>
              </a:rPr>
              <a:t>26</a:t>
            </a:r>
            <a:endParaRPr lang="en-US" sz="1200" dirty="0">
              <a:solidFill>
                <a:srgbClr val="7F7F7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7100034"/>
      </p:ext>
    </p:extLst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74" y="0"/>
            <a:ext cx="8262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484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40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Picture 3" descr="WFS_Program_logo_green_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594EEB67-359C-4974-9D43-29CAE77DE7E2}"/>
              </a:ext>
            </a:extLst>
          </p:cNvPr>
          <p:cNvSpPr txBox="1">
            <a:spLocks/>
          </p:cNvSpPr>
          <p:nvPr/>
        </p:nvSpPr>
        <p:spPr>
          <a:xfrm>
            <a:off x="420624" y="304800"/>
            <a:ext cx="8229600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WATERFRONT SEATTLE FUNDING</a:t>
            </a:r>
          </a:p>
          <a:p>
            <a:pPr marL="12700" algn="l"/>
            <a:endParaRPr 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7D3FA0-C05A-4A83-B1D5-190524105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4" y="1277442"/>
            <a:ext cx="6948544" cy="55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790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5016C4-76D9-43FD-878F-ABD0AFA893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67" b="6351"/>
          <a:stretch/>
        </p:blipFill>
        <p:spPr>
          <a:xfrm>
            <a:off x="563744" y="1524000"/>
            <a:ext cx="4139022" cy="471824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4" name="Picture 3" descr="WFS_Program_logo_green_grey.jp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BCD920E6-9B8D-49F8-913F-494D8C85EFC4}"/>
              </a:ext>
            </a:extLst>
          </p:cNvPr>
          <p:cNvSpPr txBox="1">
            <a:spLocks/>
          </p:cNvSpPr>
          <p:nvPr/>
        </p:nvSpPr>
        <p:spPr>
          <a:xfrm>
            <a:off x="420624" y="75414"/>
            <a:ext cx="7068312" cy="110799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l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WATERFRONT LOCAL IMPROVEMENT</a:t>
            </a:r>
          </a:p>
          <a:p>
            <a:pPr marL="12700" algn="l"/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DISTRICT (LID)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ED9EBE-E65C-4EAF-86C9-8DA1D7670DF4}"/>
              </a:ext>
            </a:extLst>
          </p:cNvPr>
          <p:cNvSpPr txBox="1"/>
          <p:nvPr/>
        </p:nvSpPr>
        <p:spPr>
          <a:xfrm>
            <a:off x="4736591" y="1444752"/>
            <a:ext cx="398555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Total parcels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:                    6,130 (4,960 condominiums)</a:t>
            </a: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Total appraised value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:       $49B</a:t>
            </a: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Total special benefit from the new waterfront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:</a:t>
            </a: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$415M ($58M condominiums)</a:t>
            </a: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Total Assessment</a:t>
            </a: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: </a:t>
            </a: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$160M</a:t>
            </a: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Assessment ratio: </a:t>
            </a: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38% of total benefit</a:t>
            </a:r>
            <a:endParaRPr 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0" lvl="1" defTabSz="914400">
              <a:spcAft>
                <a:spcPts val="1200"/>
              </a:spcAft>
              <a:tabLst>
                <a:tab pos="463550" algn="l"/>
              </a:tabLst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404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DC38E9C-5935-4696-854E-5A2EE6F46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453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20624" y="301752"/>
            <a:ext cx="6742113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WATERFRONT PARK OPERATIONS</a:t>
            </a:r>
          </a:p>
        </p:txBody>
      </p:sp>
      <p:pic>
        <p:nvPicPr>
          <p:cNvPr id="9" name="Picture 8" descr="WFS_Program_logo_green_grey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138E428-8FA5-4547-9F76-5809923D4351}"/>
              </a:ext>
            </a:extLst>
          </p:cNvPr>
          <p:cNvSpPr txBox="1"/>
          <p:nvPr/>
        </p:nvSpPr>
        <p:spPr>
          <a:xfrm>
            <a:off x="8493547" y="6429660"/>
            <a:ext cx="457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tint val="75000"/>
                  </a:schemeClr>
                </a:solidFill>
              </a:rPr>
              <a:t>33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69577D-2528-4391-B1B1-6B422C10D287}"/>
              </a:ext>
            </a:extLst>
          </p:cNvPr>
          <p:cNvSpPr txBox="1"/>
          <p:nvPr/>
        </p:nvSpPr>
        <p:spPr>
          <a:xfrm>
            <a:off x="4956048" y="1400175"/>
            <a:ext cx="400507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ot"/>
              </a:rPr>
              <a:t>Partnership with non-profit “Friends” organization: </a:t>
            </a:r>
          </a:p>
          <a:p>
            <a:pPr marL="57150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inot"/>
              </a:rPr>
              <a:t>$4.8M Annual City funding for maintenance </a:t>
            </a:r>
          </a:p>
          <a:p>
            <a:pPr marL="57150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inot"/>
              </a:rPr>
              <a:t>$1-$2M private 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Dinot-Light"/>
              </a:rPr>
              <a:t>fundraising for programming and activation</a:t>
            </a:r>
            <a:endParaRPr lang="en-US" sz="1800" dirty="0">
              <a:solidFill>
                <a:schemeClr val="tx1">
                  <a:lumMod val="65000"/>
                  <a:lumOff val="35000"/>
                </a:schemeClr>
              </a:solidFill>
              <a:latin typeface="Dinot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ot"/>
              </a:rPr>
              <a:t>Free public events year round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ot"/>
              </a:rPr>
              <a:t>Dedicated, specialized maintenance team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Dinot"/>
              </a:rPr>
              <a:t>Oversight Committee to ensure accountability</a:t>
            </a:r>
          </a:p>
        </p:txBody>
      </p:sp>
      <p:pic>
        <p:nvPicPr>
          <p:cNvPr id="6" name="Picture 5" descr="waterfront-seattle-kexp-2jul16-20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6" r="16062"/>
          <a:stretch/>
        </p:blipFill>
        <p:spPr>
          <a:xfrm>
            <a:off x="228600" y="1524000"/>
            <a:ext cx="4687864" cy="473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017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Great Programming 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0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17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857" y="304800"/>
            <a:ext cx="6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“WATERFRONT FOR ALL”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0624" y="1600200"/>
            <a:ext cx="7540625" cy="517065"/>
          </a:xfrm>
          <a:prstGeom prst="rect">
            <a:avLst/>
          </a:prstGeom>
          <a:solidFill>
            <a:schemeClr val="bg1"/>
          </a:solidFill>
        </p:spPr>
        <p:txBody>
          <a:bodyPr wrap="square" lIns="146304" tIns="73152" rIns="146304" bIns="73152">
            <a:spAutoFit/>
          </a:bodyPr>
          <a:lstStyle/>
          <a:p>
            <a:pPr marL="347472" lvl="2" indent="-347472">
              <a:spcAft>
                <a:spcPts val="1200"/>
              </a:spcAft>
              <a:buFont typeface="Arial" pitchFamily="34" charset="0"/>
              <a:buChar char="•"/>
              <a:tabLst>
                <a:tab pos="457200" algn="l"/>
              </a:tabLst>
              <a:defRPr/>
            </a:pPr>
            <a:endParaRPr lang="en-US" sz="2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Picture 5" descr="WFS_Program_logo_green_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363A18B-BBD5-4F9F-8A65-617323CA6D49}" type="slidenum">
              <a:rPr lang="en-US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/>
              <a:t>5</a:t>
            </a:fld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982D28A-BDB1-45C1-A197-6DC56DCB8093}"/>
              </a:ext>
            </a:extLst>
          </p:cNvPr>
          <p:cNvGrpSpPr/>
          <p:nvPr/>
        </p:nvGrpSpPr>
        <p:grpSpPr>
          <a:xfrm>
            <a:off x="653853" y="1445429"/>
            <a:ext cx="7836293" cy="5089525"/>
            <a:chOff x="0" y="0"/>
            <a:chExt cx="9389808" cy="6858000"/>
          </a:xfrm>
        </p:grpSpPr>
        <p:pic>
          <p:nvPicPr>
            <p:cNvPr id="7" name="Picture 4" descr="http://a7.sphotos.ak.fbcdn.net/hphotos-ak-snc6/182043_189774891045626_180850898604692_504344_8071600_n.jpg">
              <a:extLst>
                <a:ext uri="{FF2B5EF4-FFF2-40B4-BE49-F238E27FC236}">
                  <a16:creationId xmlns:a16="http://schemas.microsoft.com/office/drawing/2014/main" id="{3E883DCF-343A-47B4-AA16-6AB77B6AB5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37125" cy="4024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6">
              <a:extLst>
                <a:ext uri="{FF2B5EF4-FFF2-40B4-BE49-F238E27FC236}">
                  <a16:creationId xmlns:a16="http://schemas.microsoft.com/office/drawing/2014/main" id="{0C3C063F-3A58-47C2-80A3-2CAA8EC5A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78288"/>
              <a:ext cx="4937125" cy="2778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7">
              <a:extLst>
                <a:ext uri="{FF2B5EF4-FFF2-40B4-BE49-F238E27FC236}">
                  <a16:creationId xmlns:a16="http://schemas.microsoft.com/office/drawing/2014/main" id="{0025CD70-D930-4278-8835-37E44ABEB0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0"/>
              <a:ext cx="4191000" cy="2873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10" descr="http://a4.sphotos.ak.fbcdn.net/hphotos-ak-ash4/307896_257085220981259_180850898604692_832024_493107_n.jpg">
              <a:extLst>
                <a:ext uri="{FF2B5EF4-FFF2-40B4-BE49-F238E27FC236}">
                  <a16:creationId xmlns:a16="http://schemas.microsoft.com/office/drawing/2014/main" id="{4F9FC9BA-DC8E-47BF-AC1C-9951980ECE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511" r="-5482"/>
            <a:stretch>
              <a:fillRect/>
            </a:stretch>
          </p:blipFill>
          <p:spPr bwMode="auto">
            <a:xfrm>
              <a:off x="4970208" y="2971800"/>
              <a:ext cx="4419600" cy="388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73946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3A18B-BBD5-4F9F-8A65-617323CA6D49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947213-5699-4C1F-A3D8-E03A3F2174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2328" y="-39092"/>
            <a:ext cx="9328657" cy="689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3600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7EB97-2D5D-4964-8573-47CB0F29A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53" y="301752"/>
            <a:ext cx="8056052" cy="1325563"/>
          </a:xfrm>
        </p:spPr>
        <p:txBody>
          <a:bodyPr>
            <a:normAutofit/>
          </a:bodyPr>
          <a:lstStyle/>
          <a:p>
            <a:pPr algn="l" defTabSz="571500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WATERFRONT SEATTLE</a:t>
            </a:r>
            <a:b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rPr>
              <a:t>PROGRAM</a:t>
            </a:r>
          </a:p>
        </p:txBody>
      </p:sp>
      <p:pic>
        <p:nvPicPr>
          <p:cNvPr id="5" name="Picture 4" descr="WFS_Program_logo_green_grey.jpg">
            <a:extLst>
              <a:ext uri="{FF2B5EF4-FFF2-40B4-BE49-F238E27FC236}">
                <a16:creationId xmlns:a16="http://schemas.microsoft.com/office/drawing/2014/main" id="{D4A8F83A-64AC-426F-95A1-AD5C049AC5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003C2AC-7FE4-4B6C-BBFE-8786B1F452A9}"/>
              </a:ext>
            </a:extLst>
          </p:cNvPr>
          <p:cNvGrpSpPr/>
          <p:nvPr/>
        </p:nvGrpSpPr>
        <p:grpSpPr>
          <a:xfrm>
            <a:off x="176000" y="1534770"/>
            <a:ext cx="8792000" cy="4670498"/>
            <a:chOff x="176000" y="1577902"/>
            <a:chExt cx="8792000" cy="46704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4A2DCF-F05D-4AA0-BC10-61D821C872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000" y="1577902"/>
              <a:ext cx="8792000" cy="4670498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A5D3030-A8B3-4F6D-B004-58FE505B7803}"/>
                </a:ext>
              </a:extLst>
            </p:cNvPr>
            <p:cNvSpPr/>
            <p:nvPr/>
          </p:nvSpPr>
          <p:spPr>
            <a:xfrm>
              <a:off x="304800" y="4800600"/>
              <a:ext cx="2209800" cy="12192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85BA517-0EC0-420B-B3DE-626AB485FB4A}"/>
              </a:ext>
            </a:extLst>
          </p:cNvPr>
          <p:cNvSpPr txBox="1"/>
          <p:nvPr/>
        </p:nvSpPr>
        <p:spPr>
          <a:xfrm>
            <a:off x="8522898" y="6426678"/>
            <a:ext cx="27604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7F7F7F"/>
                </a:solidFill>
              </a:rPr>
              <a:t>6</a:t>
            </a:r>
            <a:endParaRPr lang="en-US" sz="1200" dirty="0">
              <a:solidFill>
                <a:srgbClr val="7F7F7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3000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20857" y="304800"/>
            <a:ext cx="6741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SCHEDULE</a:t>
            </a:r>
          </a:p>
        </p:txBody>
      </p:sp>
      <p:pic>
        <p:nvPicPr>
          <p:cNvPr id="6" name="Picture 5" descr="WFS_Program_logo_green_grey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AD1627-B343-470F-A562-3BB44EBAA2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9639" y="6476930"/>
            <a:ext cx="20574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63A18B-BBD5-4F9F-8A65-617323CA6D4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BF4AF3-A853-41BC-AC13-3A7B5DE9AE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6" y="1310640"/>
            <a:ext cx="7261818" cy="5143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29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13_0305_Public Presentation-84.jpg">
            <a:extLst>
              <a:ext uri="{FF2B5EF4-FFF2-40B4-BE49-F238E27FC236}">
                <a16:creationId xmlns:a16="http://schemas.microsoft.com/office/drawing/2014/main" id="{D9F68458-6033-4673-AAEA-602B2A0D03A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530"/>
          <a:stretch/>
        </p:blipFill>
        <p:spPr bwMode="auto">
          <a:xfrm>
            <a:off x="0" y="1472184"/>
            <a:ext cx="9137650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EE493C1-B956-410E-9C96-F953FE626114}" type="slidenum">
              <a:rPr lang="en-US" altLang="en-US" sz="1200" smtClean="0">
                <a:solidFill>
                  <a:schemeClr val="tx1">
                    <a:lumMod val="50000"/>
                    <a:lumOff val="50000"/>
                  </a:schemeClr>
                </a:solidFill>
                <a:cs typeface="Arial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0624" y="301752"/>
            <a:ext cx="6742113" cy="64633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SEAWALL AND PROMENADE</a:t>
            </a:r>
          </a:p>
        </p:txBody>
      </p:sp>
      <p:pic>
        <p:nvPicPr>
          <p:cNvPr id="9" name="Picture 8" descr="WFS_Program_logo_green_grey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0" y="304800"/>
            <a:ext cx="1041187" cy="100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504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2D4FCA099734F950A5910FC9BDCB9" ma:contentTypeVersion="12" ma:contentTypeDescription="Create a new document." ma:contentTypeScope="" ma:versionID="bb5255a58045098cc28ce2b6dc10cb57">
  <xsd:schema xmlns:xsd="http://www.w3.org/2001/XMLSchema" xmlns:xs="http://www.w3.org/2001/XMLSchema" xmlns:p="http://schemas.microsoft.com/office/2006/metadata/properties" xmlns:ns2="fb592b3c-d6b2-451e-8249-0ae917493c8e" xmlns:ns3="bea7440e-1581-42f1-af79-fe1e0075664d" targetNamespace="http://schemas.microsoft.com/office/2006/metadata/properties" ma:root="true" ma:fieldsID="f0b6ccabaa4560904fca879e5f536658" ns2:_="" ns3:_="">
    <xsd:import namespace="fb592b3c-d6b2-451e-8249-0ae917493c8e"/>
    <xsd:import namespace="bea7440e-1581-42f1-af79-fe1e007566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592b3c-d6b2-451e-8249-0ae917493c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a7440e-1581-42f1-af79-fe1e0075664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337203E-4879-42AF-8995-A0A553FCD8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18D93B2-3A37-4D1E-8434-E59D7B5BBED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592b3c-d6b2-451e-8249-0ae917493c8e"/>
    <ds:schemaRef ds:uri="bea7440e-1581-42f1-af79-fe1e007566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F7337F-9A4F-4073-99D8-27CA089B8777}">
  <ds:schemaRefs>
    <ds:schemaRef ds:uri="bea7440e-1581-42f1-af79-fe1e0075664d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elements/1.1/"/>
    <ds:schemaRef ds:uri="fb592b3c-d6b2-451e-8249-0ae917493c8e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658</Words>
  <Application>Microsoft Office PowerPoint</Application>
  <PresentationFormat>On-screen Show (4:3)</PresentationFormat>
  <Paragraphs>151</Paragraphs>
  <Slides>44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Dinot</vt:lpstr>
      <vt:lpstr>Dinot-Light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WATERFRONT SEATTLE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HISTORIC PIERS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Melake, Tiffani</dc:creator>
  <cp:lastModifiedBy>Catarina Ratajczak</cp:lastModifiedBy>
  <cp:revision>36</cp:revision>
  <dcterms:created xsi:type="dcterms:W3CDTF">2019-04-01T21:19:19Z</dcterms:created>
  <dcterms:modified xsi:type="dcterms:W3CDTF">2019-09-30T16:51:27Z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0x0101004CB2D4FCA099734F950A5910FC9BDCB9</vt:lpwstr>
  </property>
</Properties>
</file>