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2_DFE57C43.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4D6_B082D5BC.xml" ContentType="application/vnd.ms-powerpoint.comments+xml"/>
  <Override PartName="/ppt/notesSlides/notesSlide25.xml" ContentType="application/vnd.openxmlformats-officedocument.presentationml.notesSlide+xml"/>
  <Override PartName="/ppt/comments/modernComment_4DB_F2762F3F.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3" r:id="rId6"/>
  </p:sldMasterIdLst>
  <p:notesMasterIdLst>
    <p:notesMasterId r:id="rId47"/>
  </p:notesMasterIdLst>
  <p:sldIdLst>
    <p:sldId id="721" r:id="rId7"/>
    <p:sldId id="1215" r:id="rId8"/>
    <p:sldId id="1245" r:id="rId9"/>
    <p:sldId id="1216" r:id="rId10"/>
    <p:sldId id="1220" r:id="rId11"/>
    <p:sldId id="258" r:id="rId12"/>
    <p:sldId id="1223" r:id="rId13"/>
    <p:sldId id="1227" r:id="rId14"/>
    <p:sldId id="1228" r:id="rId15"/>
    <p:sldId id="1230" r:id="rId16"/>
    <p:sldId id="1221" r:id="rId17"/>
    <p:sldId id="305" r:id="rId18"/>
    <p:sldId id="312" r:id="rId19"/>
    <p:sldId id="313" r:id="rId20"/>
    <p:sldId id="314" r:id="rId21"/>
    <p:sldId id="306" r:id="rId22"/>
    <p:sldId id="259" r:id="rId23"/>
    <p:sldId id="303" r:id="rId24"/>
    <p:sldId id="274" r:id="rId25"/>
    <p:sldId id="1236" r:id="rId26"/>
    <p:sldId id="266" r:id="rId27"/>
    <p:sldId id="267" r:id="rId28"/>
    <p:sldId id="724" r:id="rId29"/>
    <p:sldId id="723" r:id="rId30"/>
    <p:sldId id="1231" r:id="rId31"/>
    <p:sldId id="1232" r:id="rId32"/>
    <p:sldId id="1248" r:id="rId33"/>
    <p:sldId id="1233" r:id="rId34"/>
    <p:sldId id="1234" r:id="rId35"/>
    <p:sldId id="1222" r:id="rId36"/>
    <p:sldId id="310" r:id="rId37"/>
    <p:sldId id="1237" r:id="rId38"/>
    <p:sldId id="1240" r:id="rId39"/>
    <p:sldId id="1238" r:id="rId40"/>
    <p:sldId id="1243" r:id="rId41"/>
    <p:sldId id="1242" r:id="rId42"/>
    <p:sldId id="1239" r:id="rId43"/>
    <p:sldId id="1244" r:id="rId44"/>
    <p:sldId id="1247" r:id="rId45"/>
    <p:sldId id="728"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5CD200-2799-CA78-1292-64A253E6B1F9}" name="Casper, Therese" initials="CT" userId="S::therese.casper_seattle.gov#ext#@enviroissues.com::45aa69cc-1044-4e70-a3f3-53d05cfa9b4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ghan Rosin" initials="MR" lastIdx="3" clrIdx="0">
    <p:extLst>
      <p:ext uri="{19B8F6BF-5375-455C-9EA6-DF929625EA0E}">
        <p15:presenceInfo xmlns:p15="http://schemas.microsoft.com/office/powerpoint/2012/main" userId="Meghan Ros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65B0"/>
    <a:srgbClr val="2EA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43C97B-DF48-45D8-8DAD-9ADDE090ABAC}" v="3" dt="2023-12-18T18:08:15.4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omments/modernComment_102_DFE57C43.xml><?xml version="1.0" encoding="utf-8"?>
<p188:cmLst xmlns:a="http://schemas.openxmlformats.org/drawingml/2006/main" xmlns:r="http://schemas.openxmlformats.org/officeDocument/2006/relationships" xmlns:p188="http://schemas.microsoft.com/office/powerpoint/2018/8/main">
  <p188:cm id="{1D26F297-27C3-4996-9798-0EEF65C42521}" authorId="{115CD200-2799-CA78-1292-64A253E6B1F9}" status="resolved" created="2023-11-27T19:12:07.959" complete="100000">
    <ac:deMkLst xmlns:ac="http://schemas.microsoft.com/office/drawing/2013/main/command">
      <pc:docMk xmlns:pc="http://schemas.microsoft.com/office/powerpoint/2013/main/command"/>
      <pc:sldMk xmlns:pc="http://schemas.microsoft.com/office/powerpoint/2013/main/command" cId="3756358723" sldId="258"/>
      <ac:picMk id="4" creationId="{2BA9A141-20F0-2137-0BBF-AD9FA8C7CDE0}"/>
    </ac:deMkLst>
    <p188:txBody>
      <a:bodyPr/>
      <a:lstStyle/>
      <a:p>
        <a:r>
          <a:rPr lang="en-US"/>
          <a:t>this map needs to be updated on S King Street,  Should only be 1/2 block just west of 1st Ave</a:t>
        </a:r>
      </a:p>
    </p188:txBody>
  </p188:cm>
</p188:cmLst>
</file>

<file path=ppt/comments/modernComment_4D6_B082D5BC.xml><?xml version="1.0" encoding="utf-8"?>
<p188:cmLst xmlns:a="http://schemas.openxmlformats.org/drawingml/2006/main" xmlns:r="http://schemas.openxmlformats.org/officeDocument/2006/relationships" xmlns:p188="http://schemas.microsoft.com/office/powerpoint/2018/8/main">
  <p188:cm id="{D4E343DF-5CA6-432C-A35B-C3A6ABBBAC30}" authorId="{115CD200-2799-CA78-1292-64A253E6B1F9}" status="resolved" created="2023-11-27T19:15:17.309" complete="100000">
    <ac:deMkLst xmlns:ac="http://schemas.microsoft.com/office/drawing/2013/main/command">
      <pc:docMk xmlns:pc="http://schemas.microsoft.com/office/powerpoint/2013/main/command"/>
      <pc:sldMk xmlns:pc="http://schemas.microsoft.com/office/powerpoint/2013/main/command" cId="2961364412" sldId="1238"/>
      <ac:picMk id="5" creationId="{C4E74A6C-E21F-5A3B-C22E-86DA6D620BA2}"/>
    </ac:deMkLst>
    <p188:txBody>
      <a:bodyPr/>
      <a:lstStyle/>
      <a:p>
        <a:r>
          <a:rPr lang="en-US"/>
          <a:t>why are we showing ped paths in green? These are only on Alaskan Way so I don’t think they are necessary for our project area?</a:t>
        </a:r>
      </a:p>
    </p188:txBody>
  </p188:cm>
</p188:cmLst>
</file>

<file path=ppt/comments/modernComment_4DB_F2762F3F.xml><?xml version="1.0" encoding="utf-8"?>
<p188:cmLst xmlns:a="http://schemas.openxmlformats.org/drawingml/2006/main" xmlns:r="http://schemas.openxmlformats.org/officeDocument/2006/relationships" xmlns:p188="http://schemas.microsoft.com/office/powerpoint/2018/8/main">
  <p188:cm id="{077FA530-8E11-4F46-ABA6-A7600D723BA0}" authorId="{115CD200-2799-CA78-1292-64A253E6B1F9}" created="2023-11-27T19:16:12.467">
    <ac:deMkLst xmlns:ac="http://schemas.microsoft.com/office/drawing/2013/main/command">
      <pc:docMk xmlns:pc="http://schemas.microsoft.com/office/powerpoint/2013/main/command"/>
      <pc:sldMk xmlns:pc="http://schemas.microsoft.com/office/powerpoint/2013/main/command" cId="4067831615" sldId="1243"/>
      <ac:picMk id="5" creationId="{C4E74A6C-E21F-5A3B-C22E-86DA6D620BA2}"/>
    </ac:deMkLst>
    <p188:txBody>
      <a:bodyPr/>
      <a:lstStyle/>
      <a:p>
        <a:r>
          <a:rPr lang="en-US"/>
          <a:t>why are we showing ped paths in green? These are only on Alaskan Way so I don’t think they are necessary for our project area?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30CA7E-C46E-41ED-8533-9B77174DD0EC}" type="datetimeFigureOut">
              <a:rPr lang="en-US" smtClean="0"/>
              <a:t>12/18/2023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0635B5-FF59-406E-B74D-09342D338540}" type="slidenum">
              <a:rPr lang="en-US" smtClean="0"/>
              <a:t>‹#›</a:t>
            </a:fld>
            <a:endParaRPr lang="en-US"/>
          </a:p>
        </p:txBody>
      </p:sp>
    </p:spTree>
    <p:extLst>
      <p:ext uri="{BB962C8B-B14F-4D97-AF65-F5344CB8AC3E}">
        <p14:creationId xmlns:p14="http://schemas.microsoft.com/office/powerpoint/2010/main" val="2310451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1497013" y="1200150"/>
            <a:ext cx="4319587"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572">
              <a:defRPr>
                <a:solidFill>
                  <a:schemeClr val="tx1"/>
                </a:solidFill>
                <a:latin typeface="Arial" panose="020B0604020202020204" pitchFamily="34" charset="0"/>
                <a:ea typeface="ＭＳ Ｐゴシック" panose="020B0600070205080204" pitchFamily="34" charset="-128"/>
              </a:defRPr>
            </a:lvl1pPr>
            <a:lvl2pPr defTabSz="981572">
              <a:defRPr>
                <a:solidFill>
                  <a:schemeClr val="tx1"/>
                </a:solidFill>
                <a:latin typeface="Arial" panose="020B0604020202020204" pitchFamily="34" charset="0"/>
                <a:ea typeface="ＭＳ Ｐゴシック" panose="020B0600070205080204" pitchFamily="34" charset="-128"/>
              </a:defRPr>
            </a:lvl2pPr>
            <a:lvl3pPr defTabSz="981572">
              <a:defRPr>
                <a:solidFill>
                  <a:schemeClr val="tx1"/>
                </a:solidFill>
                <a:latin typeface="Arial" panose="020B0604020202020204" pitchFamily="34" charset="0"/>
                <a:ea typeface="ＭＳ Ｐゴシック" panose="020B0600070205080204" pitchFamily="34" charset="-128"/>
              </a:defRPr>
            </a:lvl3pPr>
            <a:lvl4pPr defTabSz="981572">
              <a:defRPr>
                <a:solidFill>
                  <a:schemeClr val="tx1"/>
                </a:solidFill>
                <a:latin typeface="Arial" panose="020B0604020202020204" pitchFamily="34" charset="0"/>
                <a:ea typeface="ＭＳ Ｐゴシック" panose="020B0600070205080204" pitchFamily="34" charset="-128"/>
              </a:defRPr>
            </a:lvl4pPr>
            <a:lvl5pPr defTabSz="981572">
              <a:defRPr>
                <a:solidFill>
                  <a:schemeClr val="tx1"/>
                </a:solidFill>
                <a:latin typeface="Arial" panose="020B0604020202020204" pitchFamily="34" charset="0"/>
                <a:ea typeface="ＭＳ Ｐゴシック" panose="020B0600070205080204" pitchFamily="34" charset="-128"/>
              </a:defRPr>
            </a:lvl5pPr>
            <a:lvl6pPr marL="2414499" indent="1679" defTabSz="981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734" indent="1679" defTabSz="981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80970" indent="1679" defTabSz="981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64205" indent="1679" defTabSz="981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81572" rtl="0" eaLnBrk="1" fontAlgn="auto" latinLnBrk="0" hangingPunct="1">
              <a:lnSpc>
                <a:spcPct val="100000"/>
              </a:lnSpc>
              <a:spcBef>
                <a:spcPts val="0"/>
              </a:spcBef>
              <a:spcAft>
                <a:spcPts val="0"/>
              </a:spcAft>
              <a:buClrTx/>
              <a:buSzTx/>
              <a:buFontTx/>
              <a:buNone/>
              <a:tabLst/>
              <a:defRPr/>
            </a:pPr>
            <a:fld id="{BD242F2D-7017-4D44-89FE-B5DBE4ABBF4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81572"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72963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As we mentioned, the project focuses on four key east-west connections, including Yesler Way and South Washington, South Main and South King streets. Through site analysis and conversations with the community, the areas within the dashed boxes were identified as the most transformational opportunities for pedestrians in the neighborhood.  We’ll now step through each street going first to Yesler, then discussing  South Washington and South Main, then, finally, South King Street.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2517BA-56CF-4D84-8627-730B5463F0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204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9613"/>
            <a:ext cx="4725987" cy="3544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6E7155B5-92E7-4DE5-8452-F31CA3F5273F}"/>
              </a:ext>
            </a:extLst>
          </p:cNvPr>
          <p:cNvSpPr>
            <a:spLocks noGrp="1"/>
          </p:cNvSpPr>
          <p:nvPr>
            <p:ph type="sldNum" sz="quarter" idx="10"/>
          </p:nvPr>
        </p:nvSpPr>
        <p:spPr/>
        <p:txBody>
          <a:bodyPr/>
          <a:lstStyle/>
          <a:p>
            <a:fld id="{26F7486C-2423-4076-B963-82C08FA87CF1}" type="slidenum">
              <a:rPr lang="en-US" smtClean="0"/>
              <a:pPr/>
              <a:t>11</a:t>
            </a:fld>
            <a:endParaRPr lang="en-US"/>
          </a:p>
        </p:txBody>
      </p:sp>
    </p:spTree>
    <p:extLst>
      <p:ext uri="{BB962C8B-B14F-4D97-AF65-F5344CB8AC3E}">
        <p14:creationId xmlns:p14="http://schemas.microsoft.com/office/powerpoint/2010/main" val="1258262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C04F72-F06A-4B57-A7E5-D67F2B6312BD}" type="slidenum">
              <a:rPr lang="en-US" smtClean="0"/>
              <a:t>17</a:t>
            </a:fld>
            <a:endParaRPr lang="en-US"/>
          </a:p>
        </p:txBody>
      </p:sp>
    </p:spTree>
    <p:extLst>
      <p:ext uri="{BB962C8B-B14F-4D97-AF65-F5344CB8AC3E}">
        <p14:creationId xmlns:p14="http://schemas.microsoft.com/office/powerpoint/2010/main" val="2899352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Pioneer Square East West streets are also some of the first times within the entire waterfront program where the project’s improvements cross the City’s original shoreline. That idea is memorialized in the “Shoreline Alley paving,” shown here in the middle of the image, which makes an explicit allusion to the historic edge of the 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2517BA-56CF-4D84-8627-730B5463F0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188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2517BA-56CF-4D84-8627-730B5463F0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315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Today, Main Street at Occidental Mall looks like this, with almost forty feet of roadway pavement for pedestrians to traverse and a pastiche of paving materials</a:t>
            </a:r>
          </a:p>
        </p:txBody>
      </p:sp>
      <p:sp>
        <p:nvSpPr>
          <p:cNvPr id="4" name="Slide Number Placeholder 3"/>
          <p:cNvSpPr>
            <a:spLocks noGrp="1"/>
          </p:cNvSpPr>
          <p:nvPr>
            <p:ph type="sldNum" sz="quarter" idx="5"/>
          </p:nvPr>
        </p:nvSpPr>
        <p:spPr/>
        <p:txBody>
          <a:bodyPr/>
          <a:lstStyle/>
          <a:p>
            <a:fld id="{6C2517BA-56CF-4D84-8627-730B5463F003}" type="slidenum">
              <a:rPr lang="en-US" smtClean="0"/>
              <a:t>21</a:t>
            </a:fld>
            <a:endParaRPr lang="en-US"/>
          </a:p>
        </p:txBody>
      </p:sp>
    </p:spTree>
    <p:extLst>
      <p:ext uri="{BB962C8B-B14F-4D97-AF65-F5344CB8AC3E}">
        <p14:creationId xmlns:p14="http://schemas.microsoft.com/office/powerpoint/2010/main" val="409173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constructed, the revamped Main Street and Occidental Mall intersection will be transformed for all users. With bollards protecting pedestrians, the </a:t>
            </a:r>
            <a:r>
              <a:rPr lang="en-US" err="1"/>
              <a:t>curbless</a:t>
            </a:r>
            <a:r>
              <a:rPr lang="en-US"/>
              <a:t> intersection will make the space more accessible and pedestrian friendly. The project’s consistent brick pavers gently fold into Pioneer Square’s existing materials palette while the new native plantings—including evergreen huckleberry, </a:t>
            </a:r>
            <a:r>
              <a:rPr lang="en-US" err="1"/>
              <a:t>salal</a:t>
            </a:r>
            <a:r>
              <a:rPr lang="en-US"/>
              <a:t>, Douglas asters, camas and lupines—connect the site to its ecological past and provide habitat for birds and butterflies on this land once again. </a:t>
            </a:r>
          </a:p>
        </p:txBody>
      </p:sp>
      <p:sp>
        <p:nvSpPr>
          <p:cNvPr id="4" name="Slide Number Placeholder 3"/>
          <p:cNvSpPr>
            <a:spLocks noGrp="1"/>
          </p:cNvSpPr>
          <p:nvPr>
            <p:ph type="sldNum" sz="quarter" idx="5"/>
          </p:nvPr>
        </p:nvSpPr>
        <p:spPr/>
        <p:txBody>
          <a:bodyPr/>
          <a:lstStyle/>
          <a:p>
            <a:fld id="{6C2517BA-56CF-4D84-8627-730B5463F003}" type="slidenum">
              <a:rPr lang="en-US" smtClean="0"/>
              <a:t>22</a:t>
            </a:fld>
            <a:endParaRPr lang="en-US"/>
          </a:p>
        </p:txBody>
      </p:sp>
    </p:spTree>
    <p:extLst>
      <p:ext uri="{BB962C8B-B14F-4D97-AF65-F5344CB8AC3E}">
        <p14:creationId xmlns:p14="http://schemas.microsoft.com/office/powerpoint/2010/main" val="1058582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the improvements along the north side of Yesler, the design capitalizes on site-specific opportunities at Yesler and Western. Already without the Viaduct you can get a sense of the panoramic sweep that pedestrians pausing at the south side of Yesler Way and Western Avenue can enjoy. The view is one of those “only-in-Seattle” moments where one can glimpse the snow-capped Olympics to the left and the gleaming terracotta façade of Smith Tower to the right.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2517BA-56CF-4D84-8627-730B5463F0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459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Here the design transforms the simple sidewalk into an engaging outdoor room, buffered from the street by a planted raingarden. Inspired by the stacked lumberyards of Henry Yesler’s original mill that sat on this site in the 1800s, timber decking, benches and sidewalk cafes provide Pioneer Square visitors with a place to sit, rest and take in local and regional scenery under a pair of distinctive new street trees.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2517BA-56CF-4D84-8627-730B5463F0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102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2517BA-56CF-4D84-8627-730B5463F0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760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ltLang="en-US" sz="2200" b="0">
              <a:ea typeface="ＭＳ Ｐゴシック"/>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D5F0B-035F-4608-9167-8F66D5E7A2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534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improvements to King Street are more modest in nature, extending the greening that was recently installed by the new development at Alaskan and King further to the west to connect with Occidental Mall and King Street Station.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2517BA-56CF-4D84-8627-730B5463F0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402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new curb bulb shortens the King Street crossing at First Avenue and allows more greenery—shrubs, perennials and trees—to take root making a more human scaled pedestrian experience and giving some relief from the sun during the warm summer months. The mid-block crossing is removed focusing pedestrian crossings to the intersections.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2517BA-56CF-4D84-8627-730B5463F0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917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9613"/>
            <a:ext cx="4725987" cy="3544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6E7155B5-92E7-4DE5-8452-F31CA3F5273F}"/>
              </a:ext>
            </a:extLst>
          </p:cNvPr>
          <p:cNvSpPr>
            <a:spLocks noGrp="1"/>
          </p:cNvSpPr>
          <p:nvPr>
            <p:ph type="sldNum" sz="quarter" idx="10"/>
          </p:nvPr>
        </p:nvSpPr>
        <p:spPr/>
        <p:txBody>
          <a:bodyPr/>
          <a:lstStyle/>
          <a:p>
            <a:fld id="{26F7486C-2423-4076-B963-82C08FA87CF1}" type="slidenum">
              <a:rPr lang="en-US" smtClean="0"/>
              <a:pPr/>
              <a:t>30</a:t>
            </a:fld>
            <a:endParaRPr lang="en-US"/>
          </a:p>
        </p:txBody>
      </p:sp>
    </p:spTree>
    <p:extLst>
      <p:ext uri="{BB962C8B-B14F-4D97-AF65-F5344CB8AC3E}">
        <p14:creationId xmlns:p14="http://schemas.microsoft.com/office/powerpoint/2010/main" val="874925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be usually not be working on more than two zones at a time. </a:t>
            </a:r>
          </a:p>
        </p:txBody>
      </p:sp>
      <p:sp>
        <p:nvSpPr>
          <p:cNvPr id="4" name="Slide Number Placeholder 3"/>
          <p:cNvSpPr>
            <a:spLocks noGrp="1"/>
          </p:cNvSpPr>
          <p:nvPr>
            <p:ph type="sldNum" sz="quarter" idx="5"/>
          </p:nvPr>
        </p:nvSpPr>
        <p:spPr/>
        <p:txBody>
          <a:bodyPr/>
          <a:lstStyle/>
          <a:p>
            <a:fld id="{370635B5-FF59-406E-B74D-09342D338540}" type="slidenum">
              <a:rPr lang="en-US" smtClean="0"/>
              <a:t>32</a:t>
            </a:fld>
            <a:endParaRPr lang="en-US"/>
          </a:p>
        </p:txBody>
      </p:sp>
    </p:spTree>
    <p:extLst>
      <p:ext uri="{BB962C8B-B14F-4D97-AF65-F5344CB8AC3E}">
        <p14:creationId xmlns:p14="http://schemas.microsoft.com/office/powerpoint/2010/main" val="3347601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have given restrictions &amp; rules for our contractor to follow during construction to provide the least inconvenience to neighbors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517BA-56CF-4D84-8627-730B5463F0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232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517BA-56CF-4D84-8627-730B5463F0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234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9613"/>
            <a:ext cx="4725987" cy="3544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6E7155B5-92E7-4DE5-8452-F31CA3F5273F}"/>
              </a:ext>
            </a:extLst>
          </p:cNvPr>
          <p:cNvSpPr>
            <a:spLocks noGrp="1"/>
          </p:cNvSpPr>
          <p:nvPr>
            <p:ph type="sldNum" sz="quarter" idx="10"/>
          </p:nvPr>
        </p:nvSpPr>
        <p:spPr/>
        <p:txBody>
          <a:bodyPr/>
          <a:lstStyle/>
          <a:p>
            <a:fld id="{26F7486C-2423-4076-B963-82C08FA87CF1}" type="slidenum">
              <a:rPr lang="en-US" smtClean="0"/>
              <a:pPr/>
              <a:t>36</a:t>
            </a:fld>
            <a:endParaRPr lang="en-US"/>
          </a:p>
        </p:txBody>
      </p:sp>
    </p:spTree>
    <p:extLst>
      <p:ext uri="{BB962C8B-B14F-4D97-AF65-F5344CB8AC3E}">
        <p14:creationId xmlns:p14="http://schemas.microsoft.com/office/powerpoint/2010/main" val="2710529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517BA-56CF-4D84-8627-730B5463F0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235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517BA-56CF-4D84-8627-730B5463F0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3429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9613"/>
            <a:ext cx="4725987" cy="3544887"/>
          </a:xfrm>
        </p:spPr>
      </p:sp>
      <p:sp>
        <p:nvSpPr>
          <p:cNvPr id="3" name="Notes Placeholder 2"/>
          <p:cNvSpPr>
            <a:spLocks noGrp="1"/>
          </p:cNvSpPr>
          <p:nvPr>
            <p:ph type="body" idx="1"/>
          </p:nvPr>
        </p:nvSpPr>
        <p:spPr/>
        <p:txBody>
          <a:bodyPr>
            <a:normAutofit/>
          </a:bodyPr>
          <a:lstStyle/>
          <a:p>
            <a:r>
              <a:rPr lang="en-US"/>
              <a:t>Thank you for taking the time to learn more about Pioneer Square East-West Connections today! Please feel free to share any questions or comments with us via the email and phone number shown on this slide. Stay tuned for additional engagement opportunities by signing up for our program emails at www.waterfrontseattle.org. </a:t>
            </a:r>
          </a:p>
        </p:txBody>
      </p:sp>
      <p:sp>
        <p:nvSpPr>
          <p:cNvPr id="4" name="Slide Number Placeholder 3">
            <a:extLst>
              <a:ext uri="{FF2B5EF4-FFF2-40B4-BE49-F238E27FC236}">
                <a16:creationId xmlns:a16="http://schemas.microsoft.com/office/drawing/2014/main" id="{6E7155B5-92E7-4DE5-8452-F31CA3F5273F}"/>
              </a:ext>
            </a:extLst>
          </p:cNvPr>
          <p:cNvSpPr>
            <a:spLocks noGrp="1"/>
          </p:cNvSpPr>
          <p:nvPr>
            <p:ph type="sldNum" sz="quarter" idx="10"/>
          </p:nvPr>
        </p:nvSpPr>
        <p:spPr/>
        <p:txBody>
          <a:bodyPr/>
          <a:lstStyle/>
          <a:p>
            <a:fld id="{26F7486C-2423-4076-B963-82C08FA87CF1}" type="slidenum">
              <a:rPr lang="en-US" smtClean="0"/>
              <a:pPr/>
              <a:t>39</a:t>
            </a:fld>
            <a:endParaRPr lang="en-US"/>
          </a:p>
        </p:txBody>
      </p:sp>
    </p:spTree>
    <p:extLst>
      <p:ext uri="{BB962C8B-B14F-4D97-AF65-F5344CB8AC3E}">
        <p14:creationId xmlns:p14="http://schemas.microsoft.com/office/powerpoint/2010/main" val="3543317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sz="2400"/>
              <a:t>First, we are going to give you a little background on the Waterfront program. The Waterfront program is made up of 15 projects that will make it easier for everyone to access, interact with, and experience this incredible location through improved accessibility and increased programming.</a:t>
            </a:r>
            <a:endParaRPr lang="en-US" altLang="en-US" sz="2200" b="0">
              <a:ea typeface="ＭＳ Ｐゴシック"/>
            </a:endParaRPr>
          </a:p>
          <a:p>
            <a:pPr marL="0" indent="0">
              <a:buFont typeface="Arial" panose="020B0604020202020204" pitchFamily="34" charset="0"/>
              <a:buNone/>
            </a:pPr>
            <a:endParaRPr lang="en-US" altLang="en-US" sz="2200" b="0">
              <a:ea typeface="ＭＳ Ｐゴシック"/>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D5F0B-035F-4608-9167-8F66D5E7A2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232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9613"/>
            <a:ext cx="4725987" cy="3544887"/>
          </a:xfrm>
        </p:spPr>
      </p:sp>
      <p:sp>
        <p:nvSpPr>
          <p:cNvPr id="3" name="Notes Placeholder 2"/>
          <p:cNvSpPr>
            <a:spLocks noGrp="1"/>
          </p:cNvSpPr>
          <p:nvPr>
            <p:ph type="body" idx="1"/>
          </p:nvPr>
        </p:nvSpPr>
        <p:spPr/>
        <p:txBody>
          <a:bodyPr>
            <a:normAutofit/>
          </a:bodyPr>
          <a:lstStyle/>
          <a:p>
            <a:r>
              <a:rPr lang="en-US"/>
              <a:t>Thank you for taking the time to learn more about Pioneer Square East-West Connections today! Please feel free to share any questions or comments with us via the email and phone number shown on this slide. Stay tuned for additional engagement opportunities by signing up for our program emails at www.waterfrontseattle.org. </a:t>
            </a:r>
          </a:p>
        </p:txBody>
      </p:sp>
      <p:sp>
        <p:nvSpPr>
          <p:cNvPr id="4" name="Slide Number Placeholder 3">
            <a:extLst>
              <a:ext uri="{FF2B5EF4-FFF2-40B4-BE49-F238E27FC236}">
                <a16:creationId xmlns:a16="http://schemas.microsoft.com/office/drawing/2014/main" id="{6E7155B5-92E7-4DE5-8452-F31CA3F5273F}"/>
              </a:ext>
            </a:extLst>
          </p:cNvPr>
          <p:cNvSpPr>
            <a:spLocks noGrp="1"/>
          </p:cNvSpPr>
          <p:nvPr>
            <p:ph type="sldNum" sz="quarter" idx="10"/>
          </p:nvPr>
        </p:nvSpPr>
        <p:spPr/>
        <p:txBody>
          <a:bodyPr/>
          <a:lstStyle/>
          <a:p>
            <a:fld id="{26F7486C-2423-4076-B963-82C08FA87CF1}" type="slidenum">
              <a:rPr lang="en-US" smtClean="0"/>
              <a:pPr/>
              <a:t>40</a:t>
            </a:fld>
            <a:endParaRPr lang="en-US"/>
          </a:p>
        </p:txBody>
      </p:sp>
    </p:spTree>
    <p:extLst>
      <p:ext uri="{BB962C8B-B14F-4D97-AF65-F5344CB8AC3E}">
        <p14:creationId xmlns:p14="http://schemas.microsoft.com/office/powerpoint/2010/main" val="110354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400">
                <a:ea typeface="ＭＳ Ｐゴシック"/>
              </a:rPr>
              <a:t>Connecting the city to the waterfront is another big focus of this program. The Overlook Walk will provide a direct connection between Pike Place Market and the waterfront; the P</a:t>
            </a:r>
            <a:r>
              <a:rPr lang="en-US" altLang="en-US" sz="2400">
                <a:ea typeface="ＭＳ Ｐゴシック"/>
                <a:cs typeface="Calibri"/>
              </a:rPr>
              <a:t>ike Pine Renaissance project will connect the waterfront to central downtown and Capitol Hill; and, in the pink box to the left, the  Pioneer Square East-West Streets Pedestrian Improvements Project will </a:t>
            </a:r>
            <a:r>
              <a:rPr lang="en-US" altLang="en-US" sz="2400">
                <a:ea typeface="ＭＳ Ｐゴシック"/>
              </a:rPr>
              <a:t>make it easier to walk to Pioneer Square from the new waterfront.  Let’s zoom in a little closer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2400">
              <a:ea typeface="ＭＳ Ｐゴシック"/>
            </a:endParaRPr>
          </a:p>
          <a:p>
            <a:pPr marL="0" indent="0">
              <a:buFont typeface="Arial" panose="020B0604020202020204" pitchFamily="34" charset="0"/>
              <a:buNone/>
            </a:pPr>
            <a:endParaRPr lang="en-US" sz="2200" b="1">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D5F0B-035F-4608-9167-8F66D5E7A2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85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9613"/>
            <a:ext cx="4725987" cy="3544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6E7155B5-92E7-4DE5-8452-F31CA3F5273F}"/>
              </a:ext>
            </a:extLst>
          </p:cNvPr>
          <p:cNvSpPr>
            <a:spLocks noGrp="1"/>
          </p:cNvSpPr>
          <p:nvPr>
            <p:ph type="sldNum" sz="quarter" idx="10"/>
          </p:nvPr>
        </p:nvSpPr>
        <p:spPr/>
        <p:txBody>
          <a:bodyPr/>
          <a:lstStyle/>
          <a:p>
            <a:fld id="{26F7486C-2423-4076-B963-82C08FA87CF1}" type="slidenum">
              <a:rPr lang="en-US" smtClean="0"/>
              <a:pPr/>
              <a:t>5</a:t>
            </a:fld>
            <a:endParaRPr lang="en-US"/>
          </a:p>
        </p:txBody>
      </p:sp>
    </p:spTree>
    <p:extLst>
      <p:ext uri="{BB962C8B-B14F-4D97-AF65-F5344CB8AC3E}">
        <p14:creationId xmlns:p14="http://schemas.microsoft.com/office/powerpoint/2010/main" val="165793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696969"/>
                </a:solidFill>
                <a:latin typeface="DINOT" panose="020B0504020101020102" pitchFamily="34" charset="0"/>
                <a:cs typeface="DINOT" panose="020B0504020101020102" pitchFamily="34" charset="0"/>
              </a:rPr>
              <a:t>The Pioneer Square East-West Streets Pedestrian Improvement project focuses on reconnecting the core of Pioneer Square to the new waterfront promenade through a series of high-impact pedestrian improvements on portions of Yesler Way, South Washington Street, South Main Street and South King Street between Alaskan Way and Second Avenue.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696969"/>
                </a:solidFill>
                <a:latin typeface="DINOT" panose="020B0504020101020102" pitchFamily="34" charset="0"/>
                <a:cs typeface="DINOT" panose="020B0504020101020102" pitchFamily="34" charset="0"/>
              </a:rPr>
              <a:t>The project’s primary objectives are to provide safe, accessible and convenient pedestrian connections, and to foster positive city life and activity.</a:t>
            </a:r>
            <a:endParaRPr lang="en-US"/>
          </a:p>
        </p:txBody>
      </p:sp>
      <p:sp>
        <p:nvSpPr>
          <p:cNvPr id="4" name="Slide Number Placeholder 3"/>
          <p:cNvSpPr>
            <a:spLocks noGrp="1"/>
          </p:cNvSpPr>
          <p:nvPr>
            <p:ph type="sldNum" sz="quarter" idx="5"/>
          </p:nvPr>
        </p:nvSpPr>
        <p:spPr/>
        <p:txBody>
          <a:bodyPr/>
          <a:lstStyle/>
          <a:p>
            <a:fld id="{6C2517BA-56CF-4D84-8627-730B5463F003}" type="slidenum">
              <a:rPr lang="en-US" smtClean="0"/>
              <a:t>6</a:t>
            </a:fld>
            <a:endParaRPr lang="en-US"/>
          </a:p>
        </p:txBody>
      </p:sp>
    </p:spTree>
    <p:extLst>
      <p:ext uri="{BB962C8B-B14F-4D97-AF65-F5344CB8AC3E}">
        <p14:creationId xmlns:p14="http://schemas.microsoft.com/office/powerpoint/2010/main" val="3809197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project is centered around several key values, including making these spaces vibrant, more accessible, comfortable, and equitable while also being respectful of the rich history and community that lives in Pioneer Square. </a:t>
            </a:r>
          </a:p>
        </p:txBody>
      </p:sp>
      <p:sp>
        <p:nvSpPr>
          <p:cNvPr id="4" name="Slide Number Placeholder 3"/>
          <p:cNvSpPr>
            <a:spLocks noGrp="1"/>
          </p:cNvSpPr>
          <p:nvPr>
            <p:ph type="sldNum" sz="quarter" idx="5"/>
          </p:nvPr>
        </p:nvSpPr>
        <p:spPr/>
        <p:txBody>
          <a:bodyPr/>
          <a:lstStyle/>
          <a:p>
            <a:fld id="{6C2517BA-56CF-4D84-8627-730B5463F003}" type="slidenum">
              <a:rPr lang="en-US" smtClean="0"/>
              <a:t>7</a:t>
            </a:fld>
            <a:endParaRPr lang="en-US"/>
          </a:p>
        </p:txBody>
      </p:sp>
    </p:spTree>
    <p:extLst>
      <p:ext uri="{BB962C8B-B14F-4D97-AF65-F5344CB8AC3E}">
        <p14:creationId xmlns:p14="http://schemas.microsoft.com/office/powerpoint/2010/main" val="2695739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Through extensive public outreach, including two community open houses between April and July 2019, we’ve heard from more than 170 people and received over 200 comments on our online open house.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The key takeaways were to: </a:t>
            </a:r>
          </a:p>
          <a:p>
            <a:pPr marL="342900" indent="-342900" algn="l">
              <a:buFont typeface="Arial" panose="020B0604020202020204" pitchFamily="34" charset="0"/>
              <a:buChar char="•"/>
            </a:pPr>
            <a:r>
              <a:rPr lang="en-US" sz="1200" b="0" i="0">
                <a:effectLst/>
              </a:rPr>
              <a:t>Maximize pedestrian space on east-west streets</a:t>
            </a:r>
          </a:p>
          <a:p>
            <a:pPr marL="342900" indent="-342900" algn="l">
              <a:buFont typeface="Arial" panose="020B0604020202020204" pitchFamily="34" charset="0"/>
              <a:buChar char="•"/>
            </a:pPr>
            <a:r>
              <a:rPr lang="en-US" sz="1200" b="0" i="0">
                <a:effectLst/>
              </a:rPr>
              <a:t>Convert Main and Washington to narrow, one-way streets</a:t>
            </a:r>
          </a:p>
          <a:p>
            <a:pPr marL="342900" indent="-342900" algn="l">
              <a:buFont typeface="Arial" panose="020B0604020202020204" pitchFamily="34" charset="0"/>
              <a:buChar char="•"/>
            </a:pPr>
            <a:r>
              <a:rPr lang="en-US" sz="1200" b="0" i="0">
                <a:effectLst/>
              </a:rPr>
              <a:t>Build raised intersections and </a:t>
            </a:r>
            <a:r>
              <a:rPr lang="en-US" sz="1200" b="0" i="0" err="1">
                <a:effectLst/>
              </a:rPr>
              <a:t>curbless</a:t>
            </a:r>
            <a:r>
              <a:rPr lang="en-US" sz="1200" b="0" i="0">
                <a:effectLst/>
              </a:rPr>
              <a:t> streets to improve access for all</a:t>
            </a:r>
          </a:p>
          <a:p>
            <a:pPr marL="342900" indent="-342900" algn="l">
              <a:buFont typeface="Arial" panose="020B0604020202020204" pitchFamily="34" charset="0"/>
              <a:buChar char="•"/>
            </a:pPr>
            <a:r>
              <a:rPr lang="en-US" sz="1200" b="0" i="0">
                <a:effectLst/>
              </a:rPr>
              <a:t>Address safety for all, including pedestrian safety</a:t>
            </a:r>
          </a:p>
          <a:p>
            <a:pPr marL="342900" indent="-342900" algn="l">
              <a:buFont typeface="Arial" panose="020B0604020202020204" pitchFamily="34" charset="0"/>
              <a:buChar char="•"/>
            </a:pPr>
            <a:r>
              <a:rPr lang="en-US" sz="1200" b="0" i="0">
                <a:effectLst/>
              </a:rPr>
              <a:t>Prioritize vehicle loading zones over short-term parking spots, and</a:t>
            </a:r>
          </a:p>
          <a:p>
            <a:pPr marL="342900" indent="-342900" algn="l">
              <a:buFont typeface="Arial" panose="020B0604020202020204" pitchFamily="34" charset="0"/>
              <a:buChar char="•"/>
            </a:pPr>
            <a:r>
              <a:rPr lang="en-US" sz="1200" b="0" i="0">
                <a:effectLst/>
              </a:rPr>
              <a:t>Respect the lived experiences and cultures of indigenous and Coast Salish people</a:t>
            </a:r>
            <a:r>
              <a:rPr lang="en-US"/>
              <a:t> </a:t>
            </a:r>
          </a:p>
        </p:txBody>
      </p:sp>
      <p:sp>
        <p:nvSpPr>
          <p:cNvPr id="4" name="Slide Number Placeholder 3"/>
          <p:cNvSpPr>
            <a:spLocks noGrp="1"/>
          </p:cNvSpPr>
          <p:nvPr>
            <p:ph type="sldNum" sz="quarter" idx="5"/>
          </p:nvPr>
        </p:nvSpPr>
        <p:spPr/>
        <p:txBody>
          <a:bodyPr/>
          <a:lstStyle/>
          <a:p>
            <a:fld id="{6C2517BA-56CF-4D84-8627-730B5463F003}" type="slidenum">
              <a:rPr lang="en-US" smtClean="0"/>
              <a:t>8</a:t>
            </a:fld>
            <a:endParaRPr lang="en-US"/>
          </a:p>
        </p:txBody>
      </p:sp>
    </p:spTree>
    <p:extLst>
      <p:ext uri="{BB962C8B-B14F-4D97-AF65-F5344CB8AC3E}">
        <p14:creationId xmlns:p14="http://schemas.microsoft.com/office/powerpoint/2010/main" val="2084088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have also conducted online open houses and meetings during the 60% design phase and we have started reaching out to residents &amp; businesses in the neighborhood in preparation for construction start. </a:t>
            </a:r>
          </a:p>
        </p:txBody>
      </p:sp>
      <p:sp>
        <p:nvSpPr>
          <p:cNvPr id="4" name="Slide Number Placeholder 3"/>
          <p:cNvSpPr>
            <a:spLocks noGrp="1"/>
          </p:cNvSpPr>
          <p:nvPr>
            <p:ph type="sldNum" sz="quarter" idx="5"/>
          </p:nvPr>
        </p:nvSpPr>
        <p:spPr/>
        <p:txBody>
          <a:bodyPr/>
          <a:lstStyle/>
          <a:p>
            <a:fld id="{6C2517BA-56CF-4D84-8627-730B5463F003}" type="slidenum">
              <a:rPr lang="en-US" smtClean="0"/>
              <a:t>9</a:t>
            </a:fld>
            <a:endParaRPr lang="en-US"/>
          </a:p>
        </p:txBody>
      </p:sp>
    </p:spTree>
    <p:extLst>
      <p:ext uri="{BB962C8B-B14F-4D97-AF65-F5344CB8AC3E}">
        <p14:creationId xmlns:p14="http://schemas.microsoft.com/office/powerpoint/2010/main" val="5975429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486400"/>
          </a:xfrm>
        </p:spPr>
        <p:txBody>
          <a:bodyPr/>
          <a:lstStyle>
            <a:lvl1pPr>
              <a:defRPr sz="2000" baseline="0"/>
            </a:lvl1pPr>
          </a:lstStyle>
          <a:p>
            <a:endParaRPr lang="en-US"/>
          </a:p>
          <a:p>
            <a:r>
              <a:rPr lang="en-US"/>
              <a:t>Insert a photo relevant to your presentation (it will appear in the background – you may need to adjust the location of the presentation title up or down, so as not to skew your photo). </a:t>
            </a:r>
          </a:p>
        </p:txBody>
      </p:sp>
      <p:sp>
        <p:nvSpPr>
          <p:cNvPr id="2" name="Title 1"/>
          <p:cNvSpPr>
            <a:spLocks noGrp="1"/>
          </p:cNvSpPr>
          <p:nvPr>
            <p:ph type="ctrTitle" hasCustomPrompt="1"/>
          </p:nvPr>
        </p:nvSpPr>
        <p:spPr>
          <a:xfrm>
            <a:off x="0" y="3352800"/>
            <a:ext cx="9144000" cy="1295400"/>
          </a:xfrm>
          <a:solidFill>
            <a:schemeClr val="bg1">
              <a:alpha val="80000"/>
            </a:schemeClr>
          </a:solidFill>
        </p:spPr>
        <p:txBody>
          <a:bodyPr/>
          <a:lstStyle>
            <a:lvl1pPr>
              <a:defRPr baseline="0"/>
            </a:lvl1pPr>
          </a:lstStyle>
          <a:p>
            <a:r>
              <a:rPr lang="en-US"/>
              <a:t>Insert Presentation Title</a:t>
            </a:r>
            <a:br>
              <a:rPr lang="en-US"/>
            </a:br>
            <a:r>
              <a:rPr lang="en-US" sz="2000"/>
              <a:t>Subtitle, If Needed</a:t>
            </a:r>
            <a:endParaRPr lang="en-US"/>
          </a:p>
        </p:txBody>
      </p:sp>
      <p:pic>
        <p:nvPicPr>
          <p:cNvPr id="7" name="Picture 2" descr="P:\PIO\Schwartz\sdotlogo.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7496"/>
          <a:stretch/>
        </p:blipFill>
        <p:spPr bwMode="auto">
          <a:xfrm>
            <a:off x="7086599" y="5850340"/>
            <a:ext cx="1885477" cy="855260"/>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3"/>
          <p:cNvSpPr>
            <a:spLocks noGrp="1"/>
          </p:cNvSpPr>
          <p:nvPr>
            <p:ph type="dt" sz="half" idx="11"/>
          </p:nvPr>
        </p:nvSpPr>
        <p:spPr>
          <a:xfrm>
            <a:off x="152400" y="5638800"/>
            <a:ext cx="3810000" cy="1082675"/>
          </a:xfrm>
          <a:prstGeom prst="rect">
            <a:avLst/>
          </a:prstGeom>
        </p:spPr>
        <p:txBody>
          <a:bodyPr anchor="t"/>
          <a:lstStyle>
            <a:lvl1pPr>
              <a:defRPr sz="2000"/>
            </a:lvl1pPr>
          </a:lstStyle>
          <a:p>
            <a:r>
              <a:rPr lang="en-US"/>
              <a:t>Meeting Name</a:t>
            </a:r>
          </a:p>
          <a:p>
            <a:r>
              <a:rPr lang="en-US"/>
              <a:t>Presenter First and Last Name</a:t>
            </a:r>
          </a:p>
          <a:p>
            <a:r>
              <a:rPr lang="en-US"/>
              <a:t>Month, Day, Year</a:t>
            </a:r>
          </a:p>
        </p:txBody>
      </p:sp>
    </p:spTree>
    <p:extLst>
      <p:ext uri="{BB962C8B-B14F-4D97-AF65-F5344CB8AC3E}">
        <p14:creationId xmlns:p14="http://schemas.microsoft.com/office/powerpoint/2010/main" val="23425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A947C5-5481-4355-B567-BD5702836143}" type="datetimeFigureOut">
              <a:rPr lang="en-US" smtClean="0"/>
              <a:t>12/18/2023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70381D-8C52-4E9E-A7A0-96C02ECCAB71}" type="slidenum">
              <a:rPr lang="en-US" smtClean="0"/>
              <a:t>‹#›</a:t>
            </a:fld>
            <a:endParaRPr lang="en-US"/>
          </a:p>
        </p:txBody>
      </p:sp>
    </p:spTree>
    <p:extLst>
      <p:ext uri="{BB962C8B-B14F-4D97-AF65-F5344CB8AC3E}">
        <p14:creationId xmlns:p14="http://schemas.microsoft.com/office/powerpoint/2010/main" val="29210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A947C5-5481-4355-B567-BD5702836143}" type="datetimeFigureOut">
              <a:rPr lang="en-US" smtClean="0"/>
              <a:t>12/18/2023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70381D-8C52-4E9E-A7A0-96C02ECCAB71}" type="slidenum">
              <a:rPr lang="en-US" smtClean="0"/>
              <a:t>‹#›</a:t>
            </a:fld>
            <a:endParaRPr lang="en-US"/>
          </a:p>
        </p:txBody>
      </p:sp>
    </p:spTree>
    <p:extLst>
      <p:ext uri="{BB962C8B-B14F-4D97-AF65-F5344CB8AC3E}">
        <p14:creationId xmlns:p14="http://schemas.microsoft.com/office/powerpoint/2010/main" val="2083019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DA947C5-5481-4355-B567-BD5702836143}"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0381D-8C52-4E9E-A7A0-96C02ECCAB71}" type="slidenum">
              <a:rPr lang="en-US" smtClean="0"/>
              <a:t>‹#›</a:t>
            </a:fld>
            <a:endParaRPr lang="en-US"/>
          </a:p>
        </p:txBody>
      </p:sp>
    </p:spTree>
    <p:extLst>
      <p:ext uri="{BB962C8B-B14F-4D97-AF65-F5344CB8AC3E}">
        <p14:creationId xmlns:p14="http://schemas.microsoft.com/office/powerpoint/2010/main" val="469955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DA947C5-5481-4355-B567-BD5702836143}"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0381D-8C52-4E9E-A7A0-96C02ECCAB71}" type="slidenum">
              <a:rPr lang="en-US" smtClean="0"/>
              <a:t>‹#›</a:t>
            </a:fld>
            <a:endParaRPr lang="en-US"/>
          </a:p>
        </p:txBody>
      </p:sp>
    </p:spTree>
    <p:extLst>
      <p:ext uri="{BB962C8B-B14F-4D97-AF65-F5344CB8AC3E}">
        <p14:creationId xmlns:p14="http://schemas.microsoft.com/office/powerpoint/2010/main" val="3208529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A947C5-5481-4355-B567-BD5702836143}"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0381D-8C52-4E9E-A7A0-96C02ECCAB71}" type="slidenum">
              <a:rPr lang="en-US" smtClean="0"/>
              <a:t>‹#›</a:t>
            </a:fld>
            <a:endParaRPr lang="en-US"/>
          </a:p>
        </p:txBody>
      </p:sp>
    </p:spTree>
    <p:extLst>
      <p:ext uri="{BB962C8B-B14F-4D97-AF65-F5344CB8AC3E}">
        <p14:creationId xmlns:p14="http://schemas.microsoft.com/office/powerpoint/2010/main" val="259721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A947C5-5481-4355-B567-BD5702836143}"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0381D-8C52-4E9E-A7A0-96C02ECCAB71}" type="slidenum">
              <a:rPr lang="en-US" smtClean="0"/>
              <a:t>‹#›</a:t>
            </a:fld>
            <a:endParaRPr lang="en-US"/>
          </a:p>
        </p:txBody>
      </p:sp>
    </p:spTree>
    <p:extLst>
      <p:ext uri="{BB962C8B-B14F-4D97-AF65-F5344CB8AC3E}">
        <p14:creationId xmlns:p14="http://schemas.microsoft.com/office/powerpoint/2010/main" val="2806670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2C1CC10-13E8-497E-9029-D16536693E3B}"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4F0D3-F5C8-4E41-B777-CEE28493375B}" type="slidenum">
              <a:rPr lang="en-US" smtClean="0"/>
              <a:t>‹#›</a:t>
            </a:fld>
            <a:endParaRPr lang="en-US"/>
          </a:p>
        </p:txBody>
      </p:sp>
    </p:spTree>
    <p:extLst>
      <p:ext uri="{BB962C8B-B14F-4D97-AF65-F5344CB8AC3E}">
        <p14:creationId xmlns:p14="http://schemas.microsoft.com/office/powerpoint/2010/main" val="3999741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C1CC10-13E8-497E-9029-D16536693E3B}"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4F0D3-F5C8-4E41-B777-CEE28493375B}" type="slidenum">
              <a:rPr lang="en-US" smtClean="0"/>
              <a:t>‹#›</a:t>
            </a:fld>
            <a:endParaRPr lang="en-US"/>
          </a:p>
        </p:txBody>
      </p:sp>
    </p:spTree>
    <p:extLst>
      <p:ext uri="{BB962C8B-B14F-4D97-AF65-F5344CB8AC3E}">
        <p14:creationId xmlns:p14="http://schemas.microsoft.com/office/powerpoint/2010/main" val="3065933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C1CC10-13E8-497E-9029-D16536693E3B}"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4F0D3-F5C8-4E41-B777-CEE28493375B}" type="slidenum">
              <a:rPr lang="en-US" smtClean="0"/>
              <a:t>‹#›</a:t>
            </a:fld>
            <a:endParaRPr lang="en-US"/>
          </a:p>
        </p:txBody>
      </p:sp>
    </p:spTree>
    <p:extLst>
      <p:ext uri="{BB962C8B-B14F-4D97-AF65-F5344CB8AC3E}">
        <p14:creationId xmlns:p14="http://schemas.microsoft.com/office/powerpoint/2010/main" val="4057205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C1CC10-13E8-497E-9029-D16536693E3B}"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4F0D3-F5C8-4E41-B777-CEE28493375B}" type="slidenum">
              <a:rPr lang="en-US" smtClean="0"/>
              <a:t>‹#›</a:t>
            </a:fld>
            <a:endParaRPr lang="en-US"/>
          </a:p>
        </p:txBody>
      </p:sp>
    </p:spTree>
    <p:extLst>
      <p:ext uri="{BB962C8B-B14F-4D97-AF65-F5344CB8AC3E}">
        <p14:creationId xmlns:p14="http://schemas.microsoft.com/office/powerpoint/2010/main" val="3103612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5B0"/>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Tree>
    <p:extLst>
      <p:ext uri="{BB962C8B-B14F-4D97-AF65-F5344CB8AC3E}">
        <p14:creationId xmlns:p14="http://schemas.microsoft.com/office/powerpoint/2010/main" val="2508030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C1CC10-13E8-497E-9029-D16536693E3B}" type="datetimeFigureOut">
              <a:rPr lang="en-US" smtClean="0"/>
              <a:t>12/18/2023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B4F0D3-F5C8-4E41-B777-CEE28493375B}" type="slidenum">
              <a:rPr lang="en-US" smtClean="0"/>
              <a:t>‹#›</a:t>
            </a:fld>
            <a:endParaRPr lang="en-US"/>
          </a:p>
        </p:txBody>
      </p:sp>
    </p:spTree>
    <p:extLst>
      <p:ext uri="{BB962C8B-B14F-4D97-AF65-F5344CB8AC3E}">
        <p14:creationId xmlns:p14="http://schemas.microsoft.com/office/powerpoint/2010/main" val="489680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C1CC10-13E8-497E-9029-D16536693E3B}" type="datetimeFigureOut">
              <a:rPr lang="en-US" smtClean="0"/>
              <a:t>12/18/2023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B4F0D3-F5C8-4E41-B777-CEE28493375B}" type="slidenum">
              <a:rPr lang="en-US" smtClean="0"/>
              <a:t>‹#›</a:t>
            </a:fld>
            <a:endParaRPr lang="en-US"/>
          </a:p>
        </p:txBody>
      </p:sp>
    </p:spTree>
    <p:extLst>
      <p:ext uri="{BB962C8B-B14F-4D97-AF65-F5344CB8AC3E}">
        <p14:creationId xmlns:p14="http://schemas.microsoft.com/office/powerpoint/2010/main" val="1922219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C1CC10-13E8-497E-9029-D16536693E3B}" type="datetimeFigureOut">
              <a:rPr lang="en-US" smtClean="0"/>
              <a:t>12/18/2023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B4F0D3-F5C8-4E41-B777-CEE28493375B}" type="slidenum">
              <a:rPr lang="en-US" smtClean="0"/>
              <a:t>‹#›</a:t>
            </a:fld>
            <a:endParaRPr lang="en-US"/>
          </a:p>
        </p:txBody>
      </p:sp>
    </p:spTree>
    <p:extLst>
      <p:ext uri="{BB962C8B-B14F-4D97-AF65-F5344CB8AC3E}">
        <p14:creationId xmlns:p14="http://schemas.microsoft.com/office/powerpoint/2010/main" val="1674325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C1CC10-13E8-497E-9029-D16536693E3B}"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4F0D3-F5C8-4E41-B777-CEE28493375B}" type="slidenum">
              <a:rPr lang="en-US" smtClean="0"/>
              <a:t>‹#›</a:t>
            </a:fld>
            <a:endParaRPr lang="en-US"/>
          </a:p>
        </p:txBody>
      </p:sp>
    </p:spTree>
    <p:extLst>
      <p:ext uri="{BB962C8B-B14F-4D97-AF65-F5344CB8AC3E}">
        <p14:creationId xmlns:p14="http://schemas.microsoft.com/office/powerpoint/2010/main" val="2984945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C1CC10-13E8-497E-9029-D16536693E3B}"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4F0D3-F5C8-4E41-B777-CEE28493375B}" type="slidenum">
              <a:rPr lang="en-US" smtClean="0"/>
              <a:t>‹#›</a:t>
            </a:fld>
            <a:endParaRPr lang="en-US"/>
          </a:p>
        </p:txBody>
      </p:sp>
    </p:spTree>
    <p:extLst>
      <p:ext uri="{BB962C8B-B14F-4D97-AF65-F5344CB8AC3E}">
        <p14:creationId xmlns:p14="http://schemas.microsoft.com/office/powerpoint/2010/main" val="1882925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C1CC10-13E8-497E-9029-D16536693E3B}"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4F0D3-F5C8-4E41-B777-CEE28493375B}" type="slidenum">
              <a:rPr lang="en-US" smtClean="0"/>
              <a:t>‹#›</a:t>
            </a:fld>
            <a:endParaRPr lang="en-US"/>
          </a:p>
        </p:txBody>
      </p:sp>
    </p:spTree>
    <p:extLst>
      <p:ext uri="{BB962C8B-B14F-4D97-AF65-F5344CB8AC3E}">
        <p14:creationId xmlns:p14="http://schemas.microsoft.com/office/powerpoint/2010/main" val="2695669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C1CC10-13E8-497E-9029-D16536693E3B}"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4F0D3-F5C8-4E41-B777-CEE28493375B}" type="slidenum">
              <a:rPr lang="en-US" smtClean="0"/>
              <a:t>‹#›</a:t>
            </a:fld>
            <a:endParaRPr lang="en-US"/>
          </a:p>
        </p:txBody>
      </p:sp>
    </p:spTree>
    <p:extLst>
      <p:ext uri="{BB962C8B-B14F-4D97-AF65-F5344CB8AC3E}">
        <p14:creationId xmlns:p14="http://schemas.microsoft.com/office/powerpoint/2010/main" val="4244923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5B0"/>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4092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D92E29-30D5-4727-9D85-C6050B98A93F}"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ED83C-2D8A-42B0-BBF1-CDE43C1054AA}" type="slidenum">
              <a:rPr lang="en-US" smtClean="0"/>
              <a:t>‹#›</a:t>
            </a:fld>
            <a:endParaRPr lang="en-US"/>
          </a:p>
        </p:txBody>
      </p:sp>
    </p:spTree>
    <p:extLst>
      <p:ext uri="{BB962C8B-B14F-4D97-AF65-F5344CB8AC3E}">
        <p14:creationId xmlns:p14="http://schemas.microsoft.com/office/powerpoint/2010/main" val="3175120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DA947C5-5481-4355-B567-BD5702836143}"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0381D-8C52-4E9E-A7A0-96C02ECCAB71}" type="slidenum">
              <a:rPr lang="en-US" smtClean="0"/>
              <a:t>‹#›</a:t>
            </a:fld>
            <a:endParaRPr lang="en-US"/>
          </a:p>
        </p:txBody>
      </p:sp>
    </p:spTree>
    <p:extLst>
      <p:ext uri="{BB962C8B-B14F-4D97-AF65-F5344CB8AC3E}">
        <p14:creationId xmlns:p14="http://schemas.microsoft.com/office/powerpoint/2010/main" val="60379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A947C5-5481-4355-B567-BD5702836143}"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0381D-8C52-4E9E-A7A0-96C02ECCAB71}" type="slidenum">
              <a:rPr lang="en-US" smtClean="0"/>
              <a:t>‹#›</a:t>
            </a:fld>
            <a:endParaRPr lang="en-US"/>
          </a:p>
        </p:txBody>
      </p:sp>
    </p:spTree>
    <p:extLst>
      <p:ext uri="{BB962C8B-B14F-4D97-AF65-F5344CB8AC3E}">
        <p14:creationId xmlns:p14="http://schemas.microsoft.com/office/powerpoint/2010/main" val="1760798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A947C5-5481-4355-B567-BD5702836143}"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0381D-8C52-4E9E-A7A0-96C02ECCAB71}" type="slidenum">
              <a:rPr lang="en-US" smtClean="0"/>
              <a:t>‹#›</a:t>
            </a:fld>
            <a:endParaRPr lang="en-US"/>
          </a:p>
        </p:txBody>
      </p:sp>
    </p:spTree>
    <p:extLst>
      <p:ext uri="{BB962C8B-B14F-4D97-AF65-F5344CB8AC3E}">
        <p14:creationId xmlns:p14="http://schemas.microsoft.com/office/powerpoint/2010/main" val="1820166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A947C5-5481-4355-B567-BD5702836143}"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0381D-8C52-4E9E-A7A0-96C02ECCAB71}" type="slidenum">
              <a:rPr lang="en-US" smtClean="0"/>
              <a:t>‹#›</a:t>
            </a:fld>
            <a:endParaRPr lang="en-US"/>
          </a:p>
        </p:txBody>
      </p:sp>
    </p:spTree>
    <p:extLst>
      <p:ext uri="{BB962C8B-B14F-4D97-AF65-F5344CB8AC3E}">
        <p14:creationId xmlns:p14="http://schemas.microsoft.com/office/powerpoint/2010/main" val="1630341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A947C5-5481-4355-B567-BD5702836143}" type="datetimeFigureOut">
              <a:rPr lang="en-US" smtClean="0"/>
              <a:t>12/18/2023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70381D-8C52-4E9E-A7A0-96C02ECCAB71}" type="slidenum">
              <a:rPr lang="en-US" smtClean="0"/>
              <a:t>‹#›</a:t>
            </a:fld>
            <a:endParaRPr lang="en-US"/>
          </a:p>
        </p:txBody>
      </p:sp>
    </p:spTree>
    <p:extLst>
      <p:ext uri="{BB962C8B-B14F-4D97-AF65-F5344CB8AC3E}">
        <p14:creationId xmlns:p14="http://schemas.microsoft.com/office/powerpoint/2010/main" val="7563807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92E29-30D5-4727-9D85-C6050B98A93F}" type="datetimeFigureOut">
              <a:rPr lang="en-US" smtClean="0"/>
              <a:t>12/18/2023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ED83C-2D8A-42B0-BBF1-CDE43C1054AA}" type="slidenum">
              <a:rPr lang="en-US" smtClean="0"/>
              <a:t>‹#›</a:t>
            </a:fld>
            <a:endParaRPr lang="en-US"/>
          </a:p>
        </p:txBody>
      </p:sp>
    </p:spTree>
    <p:extLst>
      <p:ext uri="{BB962C8B-B14F-4D97-AF65-F5344CB8AC3E}">
        <p14:creationId xmlns:p14="http://schemas.microsoft.com/office/powerpoint/2010/main" val="69287864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52" r:id="rId3"/>
    <p:sldLayoutId id="214748364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A947C5-5481-4355-B567-BD5702836143}" type="datetimeFigureOut">
              <a:rPr lang="en-US" smtClean="0"/>
              <a:t>12/18/2023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C70381D-8C52-4E9E-A7A0-96C02ECCAB71}" type="slidenum">
              <a:rPr lang="en-US" smtClean="0"/>
              <a:t>‹#›</a:t>
            </a:fld>
            <a:endParaRPr lang="en-US"/>
          </a:p>
        </p:txBody>
      </p:sp>
    </p:spTree>
    <p:extLst>
      <p:ext uri="{BB962C8B-B14F-4D97-AF65-F5344CB8AC3E}">
        <p14:creationId xmlns:p14="http://schemas.microsoft.com/office/powerpoint/2010/main" val="8189698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C1CC10-13E8-497E-9029-D16536693E3B}" type="datetimeFigureOut">
              <a:rPr lang="en-US" smtClean="0"/>
              <a:t>12/18/2023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4F0D3-F5C8-4E41-B777-CEE28493375B}" type="slidenum">
              <a:rPr lang="en-US" smtClean="0"/>
              <a:t>‹#›</a:t>
            </a:fld>
            <a:endParaRPr lang="en-US"/>
          </a:p>
        </p:txBody>
      </p:sp>
    </p:spTree>
    <p:extLst>
      <p:ext uri="{BB962C8B-B14F-4D97-AF65-F5344CB8AC3E}">
        <p14:creationId xmlns:p14="http://schemas.microsoft.com/office/powerpoint/2010/main" val="40925175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4D6_B082D5BC.xm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microsoft.com/office/2018/10/relationships/comments" Target="../comments/modernComment_4DB_F2762F3F.xm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4.png"/><Relationship Id="rId5" Type="http://schemas.openxmlformats.org/officeDocument/2006/relationships/image" Target="../media/image9.jpeg"/><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hyperlink" Target="mailto:info@waterfrontseattle.org"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hyperlink" Target="https://waterfrontseattle.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02_DFE57C43.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photo of Elliot Bay and downtown Seattle with graphic rendering of the new waterfront, new piers, and new Alaskan Way lined with trees and vegetation.">
            <a:extLst>
              <a:ext uri="{FF2B5EF4-FFF2-40B4-BE49-F238E27FC236}">
                <a16:creationId xmlns:a16="http://schemas.microsoft.com/office/drawing/2014/main" id="{2A49AEFC-DCC5-7C2C-56EB-61ABB45E4C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88989"/>
            <a:ext cx="9296399" cy="6935114"/>
          </a:xfrm>
          <a:prstGeom prst="rect">
            <a:avLst/>
          </a:prstGeom>
        </p:spPr>
      </p:pic>
      <p:sp>
        <p:nvSpPr>
          <p:cNvPr id="5" name="TextBox 4"/>
          <p:cNvSpPr txBox="1"/>
          <p:nvPr/>
        </p:nvSpPr>
        <p:spPr>
          <a:xfrm>
            <a:off x="1" y="4699883"/>
            <a:ext cx="7613496" cy="754053"/>
          </a:xfrm>
          <a:prstGeom prst="rect">
            <a:avLst/>
          </a:prstGeom>
          <a:solidFill>
            <a:schemeClr val="bg1">
              <a:alpha val="77000"/>
            </a:schemeClr>
          </a:solidFill>
          <a:ln>
            <a:noFill/>
          </a:ln>
        </p:spPr>
        <p:txBody>
          <a:bodyPr wrap="square" lIns="91440" tIns="45720" rIns="91440" bIns="45720" anchor="t">
            <a:spAutoFit/>
          </a:bodyPr>
          <a:lstStyle/>
          <a:p>
            <a:pPr marL="1258570" lvl="5" defTabSz="342900">
              <a:defRPr/>
            </a:pPr>
            <a:r>
              <a:rPr lang="en-US" sz="2800" b="1">
                <a:solidFill>
                  <a:prstClr val="black">
                    <a:lumMod val="75000"/>
                    <a:lumOff val="25000"/>
                  </a:prstClr>
                </a:solidFill>
                <a:latin typeface="Calibri"/>
                <a:cs typeface="Calibri"/>
              </a:rPr>
              <a:t>PIONEER SQUARE EAST-WEST STREETS </a:t>
            </a:r>
            <a:endParaRPr lang="en-US" sz="2800" b="1">
              <a:solidFill>
                <a:prstClr val="black">
                  <a:lumMod val="75000"/>
                  <a:lumOff val="25000"/>
                </a:prstClr>
              </a:solidFill>
              <a:latin typeface="Calibri"/>
              <a:cs typeface="Calibri" panose="020F0502020204030204" pitchFamily="34" charset="0"/>
            </a:endParaRPr>
          </a:p>
          <a:p>
            <a:pPr marL="1258570" lvl="5" defTabSz="342900">
              <a:defRPr/>
            </a:pPr>
            <a:r>
              <a:rPr lang="en-US" sz="1500">
                <a:solidFill>
                  <a:prstClr val="black">
                    <a:lumMod val="75000"/>
                    <a:lumOff val="25000"/>
                  </a:prstClr>
                </a:solidFill>
                <a:latin typeface="Calibri"/>
                <a:cs typeface="Arial"/>
              </a:rPr>
              <a:t>December 2023</a:t>
            </a:r>
            <a:endParaRPr lang="en-US" b="1">
              <a:solidFill>
                <a:prstClr val="black">
                  <a:lumMod val="75000"/>
                  <a:lumOff val="25000"/>
                </a:prstClr>
              </a:solidFill>
              <a:latin typeface="DINOT-Black" panose="020B0A04020101010102" pitchFamily="34" charset="0"/>
              <a:cs typeface="Arial" pitchFamily="34"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269" y="4757630"/>
            <a:ext cx="637060" cy="636740"/>
          </a:xfrm>
          <a:prstGeom prst="rect">
            <a:avLst/>
          </a:prstGeom>
        </p:spPr>
      </p:pic>
      <p:sp>
        <p:nvSpPr>
          <p:cNvPr id="4" name="Slide Number Placeholder 3">
            <a:extLst>
              <a:ext uri="{FF2B5EF4-FFF2-40B4-BE49-F238E27FC236}">
                <a16:creationId xmlns:a16="http://schemas.microsoft.com/office/drawing/2014/main" id="{C2B68ABE-7C58-4EE7-BF55-96CFF38B4812}"/>
              </a:ext>
            </a:extLst>
          </p:cNvPr>
          <p:cNvSpPr>
            <a:spLocks noGrp="1"/>
          </p:cNvSpPr>
          <p:nvPr>
            <p:ph type="sldNum" sz="quarter" idx="12"/>
          </p:nvPr>
        </p:nvSpPr>
        <p:spPr/>
        <p:txBody>
          <a:bodyPr/>
          <a:lstStyle/>
          <a:p>
            <a:pPr defTabSz="342900"/>
            <a:fld id="{0363A18B-BBD5-4F9F-8A65-617323CA6D49}" type="slidenum">
              <a:rPr lang="en-US">
                <a:solidFill>
                  <a:prstClr val="black">
                    <a:tint val="75000"/>
                  </a:prstClr>
                </a:solidFill>
                <a:latin typeface="Calibri"/>
              </a:rPr>
              <a:pPr defTabSz="342900"/>
              <a:t>1</a:t>
            </a:fld>
            <a:endParaRPr lang="en-US">
              <a:solidFill>
                <a:prstClr val="black">
                  <a:tint val="75000"/>
                </a:prstClr>
              </a:solidFill>
              <a:latin typeface="Calibri"/>
            </a:endParaRPr>
          </a:p>
        </p:txBody>
      </p:sp>
    </p:spTree>
    <p:extLst>
      <p:ext uri="{BB962C8B-B14F-4D97-AF65-F5344CB8AC3E}">
        <p14:creationId xmlns:p14="http://schemas.microsoft.com/office/powerpoint/2010/main" val="1964554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30BFB4D-6718-4364-BD07-80AE3590700B}"/>
              </a:ext>
            </a:extLst>
          </p:cNvPr>
          <p:cNvSpPr txBox="1">
            <a:spLocks noGrp="1"/>
          </p:cNvSpPr>
          <p:nvPr>
            <p:ph type="title" idx="4294967295"/>
          </p:nvPr>
        </p:nvSpPr>
        <p:spPr>
          <a:xfrm>
            <a:off x="421853" y="177800"/>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PROJECT PLAN VIEW</a:t>
            </a:r>
          </a:p>
        </p:txBody>
      </p:sp>
      <p:pic>
        <p:nvPicPr>
          <p:cNvPr id="9" name="Picture 8">
            <a:extLst>
              <a:ext uri="{FF2B5EF4-FFF2-40B4-BE49-F238E27FC236}">
                <a16:creationId xmlns:a16="http://schemas.microsoft.com/office/drawing/2014/main" id="{5FA0CBB1-F484-4F7F-A98A-317C786AE5A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pic>
        <p:nvPicPr>
          <p:cNvPr id="3" name="Picture 2" descr="Updated aerial map of the project area. The map extends south to north from S King Street to Yesler Way and East to West from Elliott Bay to 2nd Avenue. There are Pioneer Square specific improvements happening on S King Street, S Main Street, S Washington Street, and Yesler Way. The rendering shows curbless streets, improved sidewalks and crossings, new trees and in-ground landscaping within the project areas.">
            <a:extLst>
              <a:ext uri="{FF2B5EF4-FFF2-40B4-BE49-F238E27FC236}">
                <a16:creationId xmlns:a16="http://schemas.microsoft.com/office/drawing/2014/main" id="{5379625D-146F-C785-6C92-C15E3BD77D32}"/>
              </a:ext>
            </a:extLst>
          </p:cNvPr>
          <p:cNvPicPr>
            <a:picLocks noChangeAspect="1"/>
          </p:cNvPicPr>
          <p:nvPr/>
        </p:nvPicPr>
        <p:blipFill>
          <a:blip r:embed="rId4"/>
          <a:stretch>
            <a:fillRect/>
          </a:stretch>
        </p:blipFill>
        <p:spPr>
          <a:xfrm>
            <a:off x="891664" y="1173850"/>
            <a:ext cx="6752082" cy="5684150"/>
          </a:xfrm>
          <a:prstGeom prst="rect">
            <a:avLst/>
          </a:prstGeom>
        </p:spPr>
      </p:pic>
    </p:spTree>
    <p:extLst>
      <p:ext uri="{BB962C8B-B14F-4D97-AF65-F5344CB8AC3E}">
        <p14:creationId xmlns:p14="http://schemas.microsoft.com/office/powerpoint/2010/main" val="3720536289"/>
      </p:ext>
    </p:extLst>
  </p:cSld>
  <p:clrMapOvr>
    <a:masterClrMapping/>
  </p:clrMapOvr>
  <mc:AlternateContent xmlns:mc="http://schemas.openxmlformats.org/markup-compatibility/2006" xmlns:p14="http://schemas.microsoft.com/office/powerpoint/2010/main">
    <mc:Choice Requires="p14">
      <p:transition spd="slow" p14:dur="2000" advTm="36031"/>
    </mc:Choice>
    <mc:Fallback xmlns="">
      <p:transition spd="slow" advTm="3603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503483-F737-4CEA-8EBF-FC305AB31270}"/>
              </a:ext>
            </a:extLst>
          </p:cNvPr>
          <p:cNvSpPr>
            <a:spLocks noGrp="1"/>
          </p:cNvSpPr>
          <p:nvPr>
            <p:ph type="ctrTitle"/>
          </p:nvPr>
        </p:nvSpPr>
        <p:spPr>
          <a:xfrm>
            <a:off x="581485" y="3505202"/>
            <a:ext cx="7772400" cy="2387600"/>
          </a:xfrm>
        </p:spPr>
        <p:txBody>
          <a:bodyPr>
            <a:normAutofit/>
          </a:bodyPr>
          <a:lstStyle/>
          <a:p>
            <a:r>
              <a:rPr lang="en-US" sz="4800" b="1">
                <a:solidFill>
                  <a:prstClr val="black">
                    <a:lumMod val="75000"/>
                    <a:lumOff val="25000"/>
                  </a:prstClr>
                </a:solidFill>
                <a:latin typeface="Calibri"/>
                <a:cs typeface="Calibri"/>
              </a:rPr>
              <a:t>DESIGN</a:t>
            </a:r>
            <a:br>
              <a:rPr lang="en-US" sz="4800" b="1">
                <a:solidFill>
                  <a:prstClr val="black">
                    <a:lumMod val="75000"/>
                    <a:lumOff val="25000"/>
                  </a:prstClr>
                </a:solidFill>
                <a:latin typeface="Calibri"/>
                <a:cs typeface="Calibri" panose="020F0502020204030204" pitchFamily="34" charset="0"/>
              </a:rPr>
            </a:br>
            <a:endParaRPr lang="en-US"/>
          </a:p>
        </p:txBody>
      </p:sp>
      <p:pic>
        <p:nvPicPr>
          <p:cNvPr id="4" name="Picture 3" descr="Waterfront Seattle logo with the words “Waterfront Seattle” and two chartreuse and light grass-green arches. "/>
          <p:cNvPicPr>
            <a:picLocks noChangeAspect="1"/>
          </p:cNvPicPr>
          <p:nvPr/>
        </p:nvPicPr>
        <p:blipFill>
          <a:blip r:embed="rId3" cstate="print"/>
          <a:stretch>
            <a:fillRect/>
          </a:stretch>
        </p:blipFill>
        <p:spPr>
          <a:xfrm>
            <a:off x="533400" y="588214"/>
            <a:ext cx="2861734" cy="2764585"/>
          </a:xfrm>
          <a:prstGeom prst="rect">
            <a:avLst/>
          </a:prstGeom>
        </p:spPr>
      </p:pic>
    </p:spTree>
    <p:extLst>
      <p:ext uri="{BB962C8B-B14F-4D97-AF65-F5344CB8AC3E}">
        <p14:creationId xmlns:p14="http://schemas.microsoft.com/office/powerpoint/2010/main" val="1652814210"/>
      </p:ext>
    </p:extLst>
  </p:cSld>
  <p:clrMapOvr>
    <a:masterClrMapping/>
  </p:clrMapOvr>
  <p:transition advTm="23697"/>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C1B838-A87B-0B53-D90F-AEF378BAA7AF}"/>
              </a:ext>
            </a:extLst>
          </p:cNvPr>
          <p:cNvPicPr>
            <a:picLocks noChangeAspect="1"/>
          </p:cNvPicPr>
          <p:nvPr/>
        </p:nvPicPr>
        <p:blipFill>
          <a:blip r:embed="rId2"/>
          <a:stretch>
            <a:fillRect/>
          </a:stretch>
        </p:blipFill>
        <p:spPr>
          <a:xfrm>
            <a:off x="6896100" y="6203763"/>
            <a:ext cx="2209800" cy="605145"/>
          </a:xfrm>
          <a:prstGeom prst="rect">
            <a:avLst/>
          </a:prstGeom>
        </p:spPr>
      </p:pic>
      <p:sp>
        <p:nvSpPr>
          <p:cNvPr id="10" name="TextBox 9">
            <a:extLst>
              <a:ext uri="{FF2B5EF4-FFF2-40B4-BE49-F238E27FC236}">
                <a16:creationId xmlns:a16="http://schemas.microsoft.com/office/drawing/2014/main" id="{888ECF0C-AA19-B59D-F8FC-F9A0D114F84A}"/>
              </a:ext>
            </a:extLst>
          </p:cNvPr>
          <p:cNvSpPr txBox="1"/>
          <p:nvPr/>
        </p:nvSpPr>
        <p:spPr>
          <a:xfrm>
            <a:off x="0" y="6202162"/>
            <a:ext cx="5867400" cy="369332"/>
          </a:xfrm>
          <a:prstGeom prst="rect">
            <a:avLst/>
          </a:prstGeom>
          <a:noFill/>
        </p:spPr>
        <p:txBody>
          <a:bodyPr wrap="square" rtlCol="0">
            <a:spAutoFit/>
          </a:bodyPr>
          <a:lstStyle/>
          <a:p>
            <a:r>
              <a:rPr lang="en-US" b="1">
                <a:solidFill>
                  <a:schemeClr val="accent1"/>
                </a:solidFill>
              </a:rPr>
              <a:t>Pioneer Square East West Street Pedestrian Improvements</a:t>
            </a:r>
          </a:p>
        </p:txBody>
      </p:sp>
      <p:pic>
        <p:nvPicPr>
          <p:cNvPr id="8" name="Content Placeholder 7" descr="A picture containing graphical user interface&#10;&#10;Description automatically generated">
            <a:extLst>
              <a:ext uri="{FF2B5EF4-FFF2-40B4-BE49-F238E27FC236}">
                <a16:creationId xmlns:a16="http://schemas.microsoft.com/office/drawing/2014/main" id="{3434AE13-36C3-FBB0-3203-AF40648B016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181"/>
          <a:stretch/>
        </p:blipFill>
        <p:spPr>
          <a:xfrm>
            <a:off x="47926" y="1630362"/>
            <a:ext cx="9096074" cy="5227637"/>
          </a:xfrm>
        </p:spPr>
      </p:pic>
      <p:sp>
        <p:nvSpPr>
          <p:cNvPr id="6" name="Title 1">
            <a:extLst>
              <a:ext uri="{FF2B5EF4-FFF2-40B4-BE49-F238E27FC236}">
                <a16:creationId xmlns:a16="http://schemas.microsoft.com/office/drawing/2014/main" id="{60ABE832-4AD1-4908-5B4A-3E6B8B70EDA7}"/>
              </a:ext>
            </a:extLst>
          </p:cNvPr>
          <p:cNvSpPr txBox="1">
            <a:spLocks/>
          </p:cNvSpPr>
          <p:nvPr/>
        </p:nvSpPr>
        <p:spPr>
          <a:xfrm>
            <a:off x="421853" y="255708"/>
            <a:ext cx="7121947" cy="13746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lang="en-US" sz="3600" b="1">
                <a:solidFill>
                  <a:sysClr val="windowText" lastClr="000000"/>
                </a:solidFill>
                <a:latin typeface="Calibri" panose="020F0502020204030204"/>
              </a:rPr>
              <a:t>EXISTING CONDITIONS: S WASHINGTON ST</a:t>
            </a:r>
            <a:endPar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endParaRPr>
          </a:p>
        </p:txBody>
      </p:sp>
      <p:pic>
        <p:nvPicPr>
          <p:cNvPr id="7" name="Picture 6">
            <a:extLst>
              <a:ext uri="{FF2B5EF4-FFF2-40B4-BE49-F238E27FC236}">
                <a16:creationId xmlns:a16="http://schemas.microsoft.com/office/drawing/2014/main" id="{C09227A9-51F2-F63E-EA86-AC4DB61A29B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spTree>
    <p:extLst>
      <p:ext uri="{BB962C8B-B14F-4D97-AF65-F5344CB8AC3E}">
        <p14:creationId xmlns:p14="http://schemas.microsoft.com/office/powerpoint/2010/main" val="3140916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D6D746-DBB0-843A-0CD5-7F821CE777FC}"/>
              </a:ext>
            </a:extLst>
          </p:cNvPr>
          <p:cNvPicPr>
            <a:picLocks noChangeAspect="1"/>
          </p:cNvPicPr>
          <p:nvPr/>
        </p:nvPicPr>
        <p:blipFill>
          <a:blip r:embed="rId2"/>
          <a:stretch>
            <a:fillRect/>
          </a:stretch>
        </p:blipFill>
        <p:spPr>
          <a:xfrm>
            <a:off x="6896100" y="6203763"/>
            <a:ext cx="2209800" cy="605145"/>
          </a:xfrm>
          <a:prstGeom prst="rect">
            <a:avLst/>
          </a:prstGeom>
        </p:spPr>
      </p:pic>
      <p:sp>
        <p:nvSpPr>
          <p:cNvPr id="7" name="TextBox 6">
            <a:extLst>
              <a:ext uri="{FF2B5EF4-FFF2-40B4-BE49-F238E27FC236}">
                <a16:creationId xmlns:a16="http://schemas.microsoft.com/office/drawing/2014/main" id="{8645DDBB-7E73-7861-425C-706BD95DF966}"/>
              </a:ext>
            </a:extLst>
          </p:cNvPr>
          <p:cNvSpPr txBox="1"/>
          <p:nvPr/>
        </p:nvSpPr>
        <p:spPr>
          <a:xfrm>
            <a:off x="0" y="6202162"/>
            <a:ext cx="5867400" cy="369332"/>
          </a:xfrm>
          <a:prstGeom prst="rect">
            <a:avLst/>
          </a:prstGeom>
          <a:noFill/>
        </p:spPr>
        <p:txBody>
          <a:bodyPr wrap="square" rtlCol="0">
            <a:spAutoFit/>
          </a:bodyPr>
          <a:lstStyle/>
          <a:p>
            <a:r>
              <a:rPr lang="en-US" b="1">
                <a:solidFill>
                  <a:schemeClr val="accent1"/>
                </a:solidFill>
              </a:rPr>
              <a:t>Pioneer Square East West Street Pedestrian Improvements</a:t>
            </a:r>
          </a:p>
        </p:txBody>
      </p:sp>
      <p:pic>
        <p:nvPicPr>
          <p:cNvPr id="4" name="Picture 3" descr="A picture containing text, road, way&#10;&#10;Description automatically generated">
            <a:extLst>
              <a:ext uri="{FF2B5EF4-FFF2-40B4-BE49-F238E27FC236}">
                <a16:creationId xmlns:a16="http://schemas.microsoft.com/office/drawing/2014/main" id="{E2EDB370-D4C0-9375-14D9-9F5933DF2D28}"/>
              </a:ext>
            </a:extLst>
          </p:cNvPr>
          <p:cNvPicPr>
            <a:picLocks noChangeAspect="1"/>
          </p:cNvPicPr>
          <p:nvPr/>
        </p:nvPicPr>
        <p:blipFill rotWithShape="1">
          <a:blip r:embed="rId3">
            <a:extLst>
              <a:ext uri="{28A0092B-C50C-407E-A947-70E740481C1C}">
                <a14:useLocalDpi xmlns:a14="http://schemas.microsoft.com/office/drawing/2010/main" val="0"/>
              </a:ext>
            </a:extLst>
          </a:blip>
          <a:srcRect t="10265"/>
          <a:stretch/>
        </p:blipFill>
        <p:spPr>
          <a:xfrm>
            <a:off x="58882" y="1555870"/>
            <a:ext cx="9047018" cy="5253038"/>
          </a:xfrm>
          <a:prstGeom prst="rect">
            <a:avLst/>
          </a:prstGeom>
        </p:spPr>
      </p:pic>
      <p:sp>
        <p:nvSpPr>
          <p:cNvPr id="2" name="Title 1">
            <a:extLst>
              <a:ext uri="{FF2B5EF4-FFF2-40B4-BE49-F238E27FC236}">
                <a16:creationId xmlns:a16="http://schemas.microsoft.com/office/drawing/2014/main" id="{26B4B77A-8512-0A80-B37B-C1497756C9B2}"/>
              </a:ext>
            </a:extLst>
          </p:cNvPr>
          <p:cNvSpPr txBox="1">
            <a:spLocks/>
          </p:cNvSpPr>
          <p:nvPr/>
        </p:nvSpPr>
        <p:spPr>
          <a:xfrm>
            <a:off x="421853" y="255708"/>
            <a:ext cx="7121947" cy="13746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lang="en-US" sz="3600" b="1">
                <a:solidFill>
                  <a:sysClr val="windowText" lastClr="000000"/>
                </a:solidFill>
                <a:latin typeface="Calibri" panose="020F0502020204030204"/>
              </a:rPr>
              <a:t>EXISTING CONDITIONS: S MAIN ST</a:t>
            </a:r>
            <a:endPar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endParaRPr>
          </a:p>
        </p:txBody>
      </p:sp>
      <p:pic>
        <p:nvPicPr>
          <p:cNvPr id="3" name="Picture 2">
            <a:extLst>
              <a:ext uri="{FF2B5EF4-FFF2-40B4-BE49-F238E27FC236}">
                <a16:creationId xmlns:a16="http://schemas.microsoft.com/office/drawing/2014/main" id="{AC18E0A9-248F-0736-A08C-1BCBCF8BE8F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spTree>
    <p:extLst>
      <p:ext uri="{BB962C8B-B14F-4D97-AF65-F5344CB8AC3E}">
        <p14:creationId xmlns:p14="http://schemas.microsoft.com/office/powerpoint/2010/main" val="258746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95F923-A943-2D9A-EA4B-E522EADEE02F}"/>
              </a:ext>
            </a:extLst>
          </p:cNvPr>
          <p:cNvPicPr>
            <a:picLocks noChangeAspect="1"/>
          </p:cNvPicPr>
          <p:nvPr/>
        </p:nvPicPr>
        <p:blipFill>
          <a:blip r:embed="rId2"/>
          <a:stretch>
            <a:fillRect/>
          </a:stretch>
        </p:blipFill>
        <p:spPr>
          <a:xfrm>
            <a:off x="6896100" y="6203763"/>
            <a:ext cx="2209800" cy="605145"/>
          </a:xfrm>
          <a:prstGeom prst="rect">
            <a:avLst/>
          </a:prstGeom>
        </p:spPr>
      </p:pic>
      <p:sp>
        <p:nvSpPr>
          <p:cNvPr id="5" name="TextBox 4">
            <a:extLst>
              <a:ext uri="{FF2B5EF4-FFF2-40B4-BE49-F238E27FC236}">
                <a16:creationId xmlns:a16="http://schemas.microsoft.com/office/drawing/2014/main" id="{D867C049-A64D-DE8B-D38A-AFB603609323}"/>
              </a:ext>
            </a:extLst>
          </p:cNvPr>
          <p:cNvSpPr txBox="1"/>
          <p:nvPr/>
        </p:nvSpPr>
        <p:spPr>
          <a:xfrm>
            <a:off x="0" y="6253881"/>
            <a:ext cx="5867400" cy="369332"/>
          </a:xfrm>
          <a:prstGeom prst="rect">
            <a:avLst/>
          </a:prstGeom>
          <a:noFill/>
        </p:spPr>
        <p:txBody>
          <a:bodyPr wrap="square" rtlCol="0">
            <a:spAutoFit/>
          </a:bodyPr>
          <a:lstStyle/>
          <a:p>
            <a:r>
              <a:rPr lang="en-US" b="1">
                <a:solidFill>
                  <a:schemeClr val="accent1"/>
                </a:solidFill>
              </a:rPr>
              <a:t>Pioneer Square East West Street Pedestrian Improvements</a:t>
            </a:r>
          </a:p>
        </p:txBody>
      </p:sp>
      <p:pic>
        <p:nvPicPr>
          <p:cNvPr id="8" name="Picture 7" descr="Chart, text, surface chart&#10;&#10;Description automatically generated">
            <a:extLst>
              <a:ext uri="{FF2B5EF4-FFF2-40B4-BE49-F238E27FC236}">
                <a16:creationId xmlns:a16="http://schemas.microsoft.com/office/drawing/2014/main" id="{CE363129-2292-B43B-A1AF-7D2746B9A288}"/>
              </a:ext>
            </a:extLst>
          </p:cNvPr>
          <p:cNvPicPr>
            <a:picLocks noChangeAspect="1"/>
          </p:cNvPicPr>
          <p:nvPr/>
        </p:nvPicPr>
        <p:blipFill rotWithShape="1">
          <a:blip r:embed="rId3">
            <a:extLst>
              <a:ext uri="{28A0092B-C50C-407E-A947-70E740481C1C}">
                <a14:useLocalDpi xmlns:a14="http://schemas.microsoft.com/office/drawing/2010/main" val="0"/>
              </a:ext>
            </a:extLst>
          </a:blip>
          <a:srcRect t="10465"/>
          <a:stretch/>
        </p:blipFill>
        <p:spPr>
          <a:xfrm>
            <a:off x="107372" y="1630361"/>
            <a:ext cx="9036627" cy="5235323"/>
          </a:xfrm>
          <a:prstGeom prst="rect">
            <a:avLst/>
          </a:prstGeom>
        </p:spPr>
      </p:pic>
      <p:sp>
        <p:nvSpPr>
          <p:cNvPr id="2" name="Title 1">
            <a:extLst>
              <a:ext uri="{FF2B5EF4-FFF2-40B4-BE49-F238E27FC236}">
                <a16:creationId xmlns:a16="http://schemas.microsoft.com/office/drawing/2014/main" id="{6E9DC3D6-3785-B46E-3D50-2B6595794C47}"/>
              </a:ext>
            </a:extLst>
          </p:cNvPr>
          <p:cNvSpPr txBox="1">
            <a:spLocks/>
          </p:cNvSpPr>
          <p:nvPr/>
        </p:nvSpPr>
        <p:spPr>
          <a:xfrm>
            <a:off x="421853" y="255708"/>
            <a:ext cx="7121947" cy="13746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lang="en-US" sz="3600" b="1">
                <a:solidFill>
                  <a:sysClr val="windowText" lastClr="000000"/>
                </a:solidFill>
                <a:latin typeface="Calibri" panose="020F0502020204030204"/>
              </a:rPr>
              <a:t>TRAFFIC REVISION + AREAWAYS</a:t>
            </a:r>
            <a:endPar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endParaRPr>
          </a:p>
        </p:txBody>
      </p:sp>
      <p:pic>
        <p:nvPicPr>
          <p:cNvPr id="3" name="Picture 2">
            <a:extLst>
              <a:ext uri="{FF2B5EF4-FFF2-40B4-BE49-F238E27FC236}">
                <a16:creationId xmlns:a16="http://schemas.microsoft.com/office/drawing/2014/main" id="{AABD83B1-EC20-C2AE-79D5-98724380CC4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spTree>
    <p:extLst>
      <p:ext uri="{BB962C8B-B14F-4D97-AF65-F5344CB8AC3E}">
        <p14:creationId xmlns:p14="http://schemas.microsoft.com/office/powerpoint/2010/main" val="3493952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F9144-9D0D-E02B-A7BD-E25E76548798}"/>
              </a:ext>
            </a:extLst>
          </p:cNvPr>
          <p:cNvSpPr txBox="1">
            <a:spLocks/>
          </p:cNvSpPr>
          <p:nvPr/>
        </p:nvSpPr>
        <p:spPr>
          <a:xfrm>
            <a:off x="152400" y="338137"/>
            <a:ext cx="84582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lang="en-US" sz="3600" b="1">
                <a:solidFill>
                  <a:sysClr val="windowText" lastClr="000000"/>
                </a:solidFill>
                <a:latin typeface="Calibri" panose="020F0502020204030204"/>
              </a:rPr>
              <a:t>S WASHINGTON ST + S MAIN ST PLAN</a:t>
            </a:r>
            <a:endPar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endParaRPr>
          </a:p>
        </p:txBody>
      </p:sp>
      <p:pic>
        <p:nvPicPr>
          <p:cNvPr id="3" name="Picture 2">
            <a:extLst>
              <a:ext uri="{FF2B5EF4-FFF2-40B4-BE49-F238E27FC236}">
                <a16:creationId xmlns:a16="http://schemas.microsoft.com/office/drawing/2014/main" id="{DCC4259A-C678-CAFF-985B-F0790DC4AFA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338137"/>
            <a:ext cx="1093162" cy="1056051"/>
          </a:xfrm>
          <a:prstGeom prst="rect">
            <a:avLst/>
          </a:prstGeom>
        </p:spPr>
      </p:pic>
      <p:sp>
        <p:nvSpPr>
          <p:cNvPr id="10" name="TextBox 9">
            <a:extLst>
              <a:ext uri="{FF2B5EF4-FFF2-40B4-BE49-F238E27FC236}">
                <a16:creationId xmlns:a16="http://schemas.microsoft.com/office/drawing/2014/main" id="{5F716AB5-45C4-2B32-EAB8-48AA9C68417F}"/>
              </a:ext>
            </a:extLst>
          </p:cNvPr>
          <p:cNvSpPr txBox="1"/>
          <p:nvPr/>
        </p:nvSpPr>
        <p:spPr>
          <a:xfrm>
            <a:off x="0" y="6140099"/>
            <a:ext cx="5867400" cy="369332"/>
          </a:xfrm>
          <a:prstGeom prst="rect">
            <a:avLst/>
          </a:prstGeom>
          <a:noFill/>
        </p:spPr>
        <p:txBody>
          <a:bodyPr wrap="square" rtlCol="0">
            <a:spAutoFit/>
          </a:bodyPr>
          <a:lstStyle/>
          <a:p>
            <a:r>
              <a:rPr lang="en-US" b="1">
                <a:solidFill>
                  <a:schemeClr val="accent1"/>
                </a:solidFill>
              </a:rPr>
              <a:t>Pioneer Square East West Street Pedestrian Improvements</a:t>
            </a:r>
          </a:p>
        </p:txBody>
      </p:sp>
      <p:pic>
        <p:nvPicPr>
          <p:cNvPr id="11" name="Picture 10">
            <a:extLst>
              <a:ext uri="{FF2B5EF4-FFF2-40B4-BE49-F238E27FC236}">
                <a16:creationId xmlns:a16="http://schemas.microsoft.com/office/drawing/2014/main" id="{DC90ADD1-7CED-6263-4CD4-6CC956B3554D}"/>
              </a:ext>
            </a:extLst>
          </p:cNvPr>
          <p:cNvPicPr>
            <a:picLocks noChangeAspect="1"/>
          </p:cNvPicPr>
          <p:nvPr/>
        </p:nvPicPr>
        <p:blipFill>
          <a:blip r:embed="rId3"/>
          <a:stretch>
            <a:fillRect/>
          </a:stretch>
        </p:blipFill>
        <p:spPr>
          <a:xfrm>
            <a:off x="6896100" y="6203763"/>
            <a:ext cx="2209800" cy="605145"/>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83AD06E2-B440-0FED-AABF-38BF439644B0}"/>
              </a:ext>
            </a:extLst>
          </p:cNvPr>
          <p:cNvPicPr>
            <a:picLocks noChangeAspect="1"/>
          </p:cNvPicPr>
          <p:nvPr/>
        </p:nvPicPr>
        <p:blipFill rotWithShape="1">
          <a:blip r:embed="rId4">
            <a:extLst>
              <a:ext uri="{28A0092B-C50C-407E-A947-70E740481C1C}">
                <a14:useLocalDpi xmlns:a14="http://schemas.microsoft.com/office/drawing/2010/main" val="0"/>
              </a:ext>
            </a:extLst>
          </a:blip>
          <a:srcRect t="10967"/>
          <a:stretch/>
        </p:blipFill>
        <p:spPr>
          <a:xfrm>
            <a:off x="50800" y="1676400"/>
            <a:ext cx="9093200" cy="5238590"/>
          </a:xfrm>
          <a:prstGeom prst="rect">
            <a:avLst/>
          </a:prstGeom>
        </p:spPr>
      </p:pic>
    </p:spTree>
    <p:extLst>
      <p:ext uri="{BB962C8B-B14F-4D97-AF65-F5344CB8AC3E}">
        <p14:creationId xmlns:p14="http://schemas.microsoft.com/office/powerpoint/2010/main" val="2417840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95F923-A943-2D9A-EA4B-E522EADEE02F}"/>
              </a:ext>
            </a:extLst>
          </p:cNvPr>
          <p:cNvPicPr>
            <a:picLocks noChangeAspect="1"/>
          </p:cNvPicPr>
          <p:nvPr/>
        </p:nvPicPr>
        <p:blipFill>
          <a:blip r:embed="rId2"/>
          <a:stretch>
            <a:fillRect/>
          </a:stretch>
        </p:blipFill>
        <p:spPr>
          <a:xfrm>
            <a:off x="6896100" y="6203763"/>
            <a:ext cx="2209800" cy="605145"/>
          </a:xfrm>
          <a:prstGeom prst="rect">
            <a:avLst/>
          </a:prstGeom>
        </p:spPr>
      </p:pic>
      <p:sp>
        <p:nvSpPr>
          <p:cNvPr id="5" name="TextBox 4">
            <a:extLst>
              <a:ext uri="{FF2B5EF4-FFF2-40B4-BE49-F238E27FC236}">
                <a16:creationId xmlns:a16="http://schemas.microsoft.com/office/drawing/2014/main" id="{D867C049-A64D-DE8B-D38A-AFB603609323}"/>
              </a:ext>
            </a:extLst>
          </p:cNvPr>
          <p:cNvSpPr txBox="1"/>
          <p:nvPr/>
        </p:nvSpPr>
        <p:spPr>
          <a:xfrm>
            <a:off x="0" y="6202162"/>
            <a:ext cx="5867400" cy="369332"/>
          </a:xfrm>
          <a:prstGeom prst="rect">
            <a:avLst/>
          </a:prstGeom>
          <a:noFill/>
        </p:spPr>
        <p:txBody>
          <a:bodyPr wrap="square" rtlCol="0">
            <a:spAutoFit/>
          </a:bodyPr>
          <a:lstStyle/>
          <a:p>
            <a:r>
              <a:rPr lang="en-US" b="1">
                <a:solidFill>
                  <a:schemeClr val="accent1"/>
                </a:solidFill>
              </a:rPr>
              <a:t>Pioneer Square East West Street Pedestrian Improvements</a:t>
            </a:r>
          </a:p>
        </p:txBody>
      </p:sp>
      <p:pic>
        <p:nvPicPr>
          <p:cNvPr id="11" name="Picture 10" descr="Diagram&#10;&#10;Description automatically generated">
            <a:extLst>
              <a:ext uri="{FF2B5EF4-FFF2-40B4-BE49-F238E27FC236}">
                <a16:creationId xmlns:a16="http://schemas.microsoft.com/office/drawing/2014/main" id="{35BDEEFD-157D-4365-EBAF-760483807FF1}"/>
              </a:ext>
            </a:extLst>
          </p:cNvPr>
          <p:cNvPicPr>
            <a:picLocks noChangeAspect="1"/>
          </p:cNvPicPr>
          <p:nvPr/>
        </p:nvPicPr>
        <p:blipFill rotWithShape="1">
          <a:blip r:embed="rId3">
            <a:extLst>
              <a:ext uri="{28A0092B-C50C-407E-A947-70E740481C1C}">
                <a14:useLocalDpi xmlns:a14="http://schemas.microsoft.com/office/drawing/2010/main" val="0"/>
              </a:ext>
            </a:extLst>
          </a:blip>
          <a:srcRect t="10585"/>
          <a:stretch/>
        </p:blipFill>
        <p:spPr>
          <a:xfrm>
            <a:off x="38100" y="1661160"/>
            <a:ext cx="9067800" cy="5246360"/>
          </a:xfrm>
          <a:prstGeom prst="rect">
            <a:avLst/>
          </a:prstGeom>
        </p:spPr>
      </p:pic>
      <p:sp>
        <p:nvSpPr>
          <p:cNvPr id="2" name="Title 1">
            <a:extLst>
              <a:ext uri="{FF2B5EF4-FFF2-40B4-BE49-F238E27FC236}">
                <a16:creationId xmlns:a16="http://schemas.microsoft.com/office/drawing/2014/main" id="{A51F602C-BC85-0B69-90F4-B4DC6F59525F}"/>
              </a:ext>
            </a:extLst>
          </p:cNvPr>
          <p:cNvSpPr txBox="1">
            <a:spLocks/>
          </p:cNvSpPr>
          <p:nvPr/>
        </p:nvSpPr>
        <p:spPr>
          <a:xfrm>
            <a:off x="358353" y="286506"/>
            <a:ext cx="7121947" cy="13746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lang="en-US" sz="3600" b="1">
                <a:solidFill>
                  <a:sysClr val="windowText" lastClr="000000"/>
                </a:solidFill>
                <a:latin typeface="Calibri" panose="020F0502020204030204"/>
              </a:rPr>
              <a:t>TRAFFIC REVISION: </a:t>
            </a:r>
          </a:p>
          <a:p>
            <a:pPr marL="0" marR="0" lvl="0" indent="0" algn="l" defTabSz="571500" rtl="0" eaLnBrk="1" fontAlgn="auto" latinLnBrk="0" hangingPunct="1">
              <a:lnSpc>
                <a:spcPct val="90000"/>
              </a:lnSpc>
              <a:spcBef>
                <a:spcPct val="0"/>
              </a:spcBef>
              <a:spcAft>
                <a:spcPts val="0"/>
              </a:spcAft>
              <a:buClrTx/>
              <a:buSzTx/>
              <a:buFontTx/>
              <a:buNone/>
              <a:tabLst/>
              <a:defRPr/>
            </a:pPr>
            <a:r>
              <a:rPr lang="en-US" sz="3600" b="1">
                <a:solidFill>
                  <a:sysClr val="windowText" lastClr="000000"/>
                </a:solidFill>
                <a:latin typeface="Calibri" panose="020F0502020204030204"/>
              </a:rPr>
              <a:t>ONE-WAY STREETS</a:t>
            </a:r>
            <a:endPar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endParaRPr>
          </a:p>
        </p:txBody>
      </p:sp>
      <p:pic>
        <p:nvPicPr>
          <p:cNvPr id="3" name="Picture 2">
            <a:extLst>
              <a:ext uri="{FF2B5EF4-FFF2-40B4-BE49-F238E27FC236}">
                <a16:creationId xmlns:a16="http://schemas.microsoft.com/office/drawing/2014/main" id="{80BAEF8F-2E55-3326-BFAF-7EFE41EFEEF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spTree>
    <p:extLst>
      <p:ext uri="{BB962C8B-B14F-4D97-AF65-F5344CB8AC3E}">
        <p14:creationId xmlns:p14="http://schemas.microsoft.com/office/powerpoint/2010/main" val="558424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EBC4B-6FDB-4313-64EC-004EBA7A2AD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pic>
        <p:nvPicPr>
          <p:cNvPr id="13" name="Picture 12" descr="A street with cars and trees on the side&#10;&#10;Description automatically generated with low confidence">
            <a:extLst>
              <a:ext uri="{FF2B5EF4-FFF2-40B4-BE49-F238E27FC236}">
                <a16:creationId xmlns:a16="http://schemas.microsoft.com/office/drawing/2014/main" id="{0431651D-0D97-8F23-5F33-4CBB2B9B84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13" y="1331868"/>
            <a:ext cx="8417347" cy="5538832"/>
          </a:xfrm>
          <a:prstGeom prst="rect">
            <a:avLst/>
          </a:prstGeom>
        </p:spPr>
      </p:pic>
      <p:sp>
        <p:nvSpPr>
          <p:cNvPr id="2" name="Title 1">
            <a:extLst>
              <a:ext uri="{FF2B5EF4-FFF2-40B4-BE49-F238E27FC236}">
                <a16:creationId xmlns:a16="http://schemas.microsoft.com/office/drawing/2014/main" id="{09825692-CC69-4FE1-D5A4-31B580C4692C}"/>
              </a:ext>
            </a:extLst>
          </p:cNvPr>
          <p:cNvSpPr txBox="1">
            <a:spLocks/>
          </p:cNvSpPr>
          <p:nvPr/>
        </p:nvSpPr>
        <p:spPr>
          <a:xfrm>
            <a:off x="304800" y="144938"/>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lang="en-US" sz="3600" b="1">
                <a:solidFill>
                  <a:sysClr val="windowText" lastClr="000000"/>
                </a:solidFill>
                <a:latin typeface="Calibri" panose="020F0502020204030204"/>
              </a:rPr>
              <a:t>S WASHINGTON ST – EXISTING</a:t>
            </a:r>
            <a:endPar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064716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359701-CD03-DA79-D580-AB4EA0FCC665}"/>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pic>
        <p:nvPicPr>
          <p:cNvPr id="11" name="Picture 10" descr="A picture containing text, tree, outdoor, road&#10;&#10;Description automatically generated">
            <a:extLst>
              <a:ext uri="{FF2B5EF4-FFF2-40B4-BE49-F238E27FC236}">
                <a16:creationId xmlns:a16="http://schemas.microsoft.com/office/drawing/2014/main" id="{3BAC05EF-A86C-FFE2-D880-1639DD1E7C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553" y="1264807"/>
            <a:ext cx="8325694" cy="5478523"/>
          </a:xfrm>
          <a:prstGeom prst="rect">
            <a:avLst/>
          </a:prstGeom>
        </p:spPr>
      </p:pic>
      <p:sp>
        <p:nvSpPr>
          <p:cNvPr id="4" name="Title 1">
            <a:extLst>
              <a:ext uri="{FF2B5EF4-FFF2-40B4-BE49-F238E27FC236}">
                <a16:creationId xmlns:a16="http://schemas.microsoft.com/office/drawing/2014/main" id="{2674426A-4428-BD35-E998-BEB44AD00B9F}"/>
              </a:ext>
            </a:extLst>
          </p:cNvPr>
          <p:cNvSpPr txBox="1">
            <a:spLocks/>
          </p:cNvSpPr>
          <p:nvPr/>
        </p:nvSpPr>
        <p:spPr>
          <a:xfrm>
            <a:off x="170901" y="190871"/>
            <a:ext cx="7372899" cy="1256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lang="en-US" sz="3600" b="1">
                <a:solidFill>
                  <a:sysClr val="windowText" lastClr="000000"/>
                </a:solidFill>
                <a:latin typeface="Calibri" panose="020F0502020204030204"/>
              </a:rPr>
              <a:t>S WASHINGTON ST – DESIGN LOOKING WEST</a:t>
            </a:r>
            <a:endPar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823701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B11C01B-FCBE-4FFE-A65A-69F158B50956}"/>
              </a:ext>
            </a:extLst>
          </p:cNvPr>
          <p:cNvSpPr txBox="1">
            <a:spLocks noGrp="1"/>
          </p:cNvSpPr>
          <p:nvPr>
            <p:ph type="title" idx="4294967295"/>
          </p:nvPr>
        </p:nvSpPr>
        <p:spPr>
          <a:xfrm>
            <a:off x="421853" y="144938"/>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SHORELINE ALLEY </a:t>
            </a:r>
          </a:p>
        </p:txBody>
      </p:sp>
      <p:pic>
        <p:nvPicPr>
          <p:cNvPr id="9" name="Picture 8">
            <a:extLst>
              <a:ext uri="{FF2B5EF4-FFF2-40B4-BE49-F238E27FC236}">
                <a16:creationId xmlns:a16="http://schemas.microsoft.com/office/drawing/2014/main" id="{120006E2-4ADA-4795-9952-2AA59F9390E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sp>
        <p:nvSpPr>
          <p:cNvPr id="5" name="TextBox 4">
            <a:extLst>
              <a:ext uri="{FF2B5EF4-FFF2-40B4-BE49-F238E27FC236}">
                <a16:creationId xmlns:a16="http://schemas.microsoft.com/office/drawing/2014/main" id="{EB951645-8BF6-44DC-B9AB-2DBC87FB53D9}"/>
              </a:ext>
              <a:ext uri="{C183D7F6-B498-43B3-948B-1728B52AA6E4}">
                <adec:decorative xmlns:adec="http://schemas.microsoft.com/office/drawing/2017/decorative" val="1"/>
              </a:ext>
            </a:extLst>
          </p:cNvPr>
          <p:cNvSpPr txBox="1"/>
          <p:nvPr/>
        </p:nvSpPr>
        <p:spPr>
          <a:xfrm>
            <a:off x="7361862" y="6496532"/>
            <a:ext cx="164940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noProof="0">
                <a:ln>
                  <a:noFill/>
                </a:ln>
                <a:solidFill>
                  <a:srgbClr val="E7E6E6">
                    <a:lumMod val="90000"/>
                  </a:srgbClr>
                </a:solidFill>
                <a:effectLst/>
                <a:uLnTx/>
                <a:uFillTx/>
                <a:latin typeface="Calibri" panose="020F0502020204030204"/>
                <a:ea typeface="+mn-ea"/>
                <a:cs typeface="+mn-cs"/>
              </a:rPr>
              <a:t>Renderings by MIG</a:t>
            </a:r>
          </a:p>
        </p:txBody>
      </p:sp>
      <p:pic>
        <p:nvPicPr>
          <p:cNvPr id="12" name="Picture 11">
            <a:extLst>
              <a:ext uri="{FF2B5EF4-FFF2-40B4-BE49-F238E27FC236}">
                <a16:creationId xmlns:a16="http://schemas.microsoft.com/office/drawing/2014/main" id="{479727C4-E02C-403F-3913-10A367EA47FA}"/>
              </a:ext>
            </a:extLst>
          </p:cNvPr>
          <p:cNvPicPr>
            <a:picLocks noChangeAspect="1"/>
          </p:cNvPicPr>
          <p:nvPr/>
        </p:nvPicPr>
        <p:blipFill>
          <a:blip r:embed="rId4"/>
          <a:stretch>
            <a:fillRect/>
          </a:stretch>
        </p:blipFill>
        <p:spPr>
          <a:xfrm>
            <a:off x="1974902" y="2743200"/>
            <a:ext cx="5035498" cy="4293360"/>
          </a:xfrm>
          <a:prstGeom prst="rect">
            <a:avLst/>
          </a:prstGeom>
        </p:spPr>
      </p:pic>
      <p:pic>
        <p:nvPicPr>
          <p:cNvPr id="10" name="Picture 9">
            <a:extLst>
              <a:ext uri="{FF2B5EF4-FFF2-40B4-BE49-F238E27FC236}">
                <a16:creationId xmlns:a16="http://schemas.microsoft.com/office/drawing/2014/main" id="{4B38D4E7-C2CB-B85B-B18A-3984719F1B74}"/>
              </a:ext>
            </a:extLst>
          </p:cNvPr>
          <p:cNvPicPr>
            <a:picLocks noChangeAspect="1"/>
          </p:cNvPicPr>
          <p:nvPr/>
        </p:nvPicPr>
        <p:blipFill>
          <a:blip r:embed="rId5"/>
          <a:stretch>
            <a:fillRect/>
          </a:stretch>
        </p:blipFill>
        <p:spPr>
          <a:xfrm>
            <a:off x="1896633" y="1219200"/>
            <a:ext cx="5035498" cy="1325563"/>
          </a:xfrm>
          <a:prstGeom prst="rect">
            <a:avLst/>
          </a:prstGeom>
        </p:spPr>
      </p:pic>
    </p:spTree>
    <p:extLst>
      <p:ext uri="{BB962C8B-B14F-4D97-AF65-F5344CB8AC3E}">
        <p14:creationId xmlns:p14="http://schemas.microsoft.com/office/powerpoint/2010/main" val="2234217411"/>
      </p:ext>
    </p:extLst>
  </p:cSld>
  <p:clrMapOvr>
    <a:masterClrMapping/>
  </p:clrMapOvr>
  <mc:AlternateContent xmlns:mc="http://schemas.openxmlformats.org/markup-compatibility/2006" xmlns:p14="http://schemas.microsoft.com/office/powerpoint/2010/main">
    <mc:Choice Requires="p14">
      <p:transition spd="slow" p14:dur="2000" advTm="59655"/>
    </mc:Choice>
    <mc:Fallback xmlns="">
      <p:transition spd="slow" advTm="5965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7EB97-2D5D-4964-8573-47CB0F29A8AB}"/>
              </a:ext>
            </a:extLst>
          </p:cNvPr>
          <p:cNvSpPr>
            <a:spLocks noGrp="1"/>
          </p:cNvSpPr>
          <p:nvPr>
            <p:ph type="title"/>
          </p:nvPr>
        </p:nvSpPr>
        <p:spPr>
          <a:xfrm>
            <a:off x="325226" y="356212"/>
            <a:ext cx="8493547" cy="1107997"/>
          </a:xfrm>
        </p:spPr>
        <p:txBody>
          <a:bodyPr>
            <a:normAutofit/>
          </a:bodyPr>
          <a:lstStyle/>
          <a:p>
            <a:pPr algn="l" defTabSz="571500">
              <a:defRPr/>
            </a:pPr>
            <a:r>
              <a:rPr lang="en-US" sz="3600" b="1">
                <a:latin typeface="+mn-lt"/>
                <a:ea typeface="+mn-ea"/>
                <a:cs typeface="+mn-cs"/>
              </a:rPr>
              <a:t>Participation</a:t>
            </a:r>
          </a:p>
        </p:txBody>
      </p:sp>
      <p:pic>
        <p:nvPicPr>
          <p:cNvPr id="5" name="Picture 4">
            <a:extLst>
              <a:ext uri="{FF2B5EF4-FFF2-40B4-BE49-F238E27FC236}">
                <a16:creationId xmlns:a16="http://schemas.microsoft.com/office/drawing/2014/main" id="{D4A8F83A-64AC-426F-95A1-AD5C049AC56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sp>
        <p:nvSpPr>
          <p:cNvPr id="3" name="Rectangle 2">
            <a:extLst>
              <a:ext uri="{FF2B5EF4-FFF2-40B4-BE49-F238E27FC236}">
                <a16:creationId xmlns:a16="http://schemas.microsoft.com/office/drawing/2014/main" id="{F6877D4E-CF9D-DADF-1CF4-E5F9D859496D}"/>
              </a:ext>
            </a:extLst>
          </p:cNvPr>
          <p:cNvSpPr/>
          <p:nvPr/>
        </p:nvSpPr>
        <p:spPr>
          <a:xfrm>
            <a:off x="631171" y="1905506"/>
            <a:ext cx="5216736" cy="23581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333333"/>
                </a:solidFill>
                <a:latin typeface="Franklin Gothic Medium" panose="020B0603020102020204"/>
              </a:rPr>
              <a:t>We will have a Q&amp;A after the presentation.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a:solidFill>
                <a:srgbClr val="333333"/>
              </a:solidFill>
              <a:latin typeface="Franklin Gothic Medium" panose="020B06030201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333333"/>
                </a:solidFill>
                <a:latin typeface="Franklin Gothic Medium" panose="020B0603020102020204"/>
              </a:rPr>
              <a:t>Please send in your questions using the </a:t>
            </a:r>
            <a:r>
              <a:rPr lang="en-US" sz="2400" b="1">
                <a:solidFill>
                  <a:srgbClr val="333333"/>
                </a:solidFill>
                <a:latin typeface="Franklin Gothic Medium" panose="020B0603020102020204"/>
              </a:rPr>
              <a:t>chat </a:t>
            </a:r>
            <a:r>
              <a:rPr lang="en-US" sz="2400">
                <a:solidFill>
                  <a:srgbClr val="333333"/>
                </a:solidFill>
                <a:latin typeface="Franklin Gothic Medium" panose="020B0603020102020204"/>
              </a:rPr>
              <a:t>or use the </a:t>
            </a:r>
            <a:r>
              <a:rPr lang="en-US" sz="2400" b="1">
                <a:solidFill>
                  <a:srgbClr val="333333"/>
                </a:solidFill>
                <a:latin typeface="Franklin Gothic Medium" panose="020B0603020102020204"/>
              </a:rPr>
              <a:t>raise hand </a:t>
            </a:r>
            <a:r>
              <a:rPr lang="en-US" sz="2400">
                <a:solidFill>
                  <a:srgbClr val="333333"/>
                </a:solidFill>
                <a:latin typeface="Franklin Gothic Medium" panose="020B0603020102020204"/>
              </a:rPr>
              <a:t>function to be unmuted. </a:t>
            </a:r>
          </a:p>
        </p:txBody>
      </p:sp>
      <p:pic>
        <p:nvPicPr>
          <p:cNvPr id="4" name="Picture 3" descr="Zoom chat box icon">
            <a:extLst>
              <a:ext uri="{FF2B5EF4-FFF2-40B4-BE49-F238E27FC236}">
                <a16:creationId xmlns:a16="http://schemas.microsoft.com/office/drawing/2014/main" id="{DE54EE3F-3A9A-6832-BA02-2147A59DCB4B}"/>
              </a:ext>
            </a:extLst>
          </p:cNvPr>
          <p:cNvPicPr>
            <a:picLocks noChangeAspect="1"/>
          </p:cNvPicPr>
          <p:nvPr/>
        </p:nvPicPr>
        <p:blipFill>
          <a:blip r:embed="rId5"/>
          <a:stretch>
            <a:fillRect/>
          </a:stretch>
        </p:blipFill>
        <p:spPr>
          <a:xfrm>
            <a:off x="6426758" y="1905506"/>
            <a:ext cx="967655" cy="89085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9714674-2148-2D86-E2CE-98E98FD44C94}"/>
              </a:ext>
            </a:extLst>
          </p:cNvPr>
          <p:cNvPicPr>
            <a:picLocks noChangeAspect="1"/>
          </p:cNvPicPr>
          <p:nvPr/>
        </p:nvPicPr>
        <p:blipFill>
          <a:blip r:embed="rId6"/>
          <a:stretch>
            <a:fillRect/>
          </a:stretch>
        </p:blipFill>
        <p:spPr>
          <a:xfrm>
            <a:off x="6353294" y="3309058"/>
            <a:ext cx="1114581" cy="752580"/>
          </a:xfrm>
          <a:prstGeom prst="rect">
            <a:avLst/>
          </a:prstGeom>
        </p:spPr>
      </p:pic>
    </p:spTree>
    <p:custDataLst>
      <p:tags r:id="rId1"/>
    </p:custDataLst>
    <p:extLst>
      <p:ext uri="{BB962C8B-B14F-4D97-AF65-F5344CB8AC3E}">
        <p14:creationId xmlns:p14="http://schemas.microsoft.com/office/powerpoint/2010/main" val="4068983479"/>
      </p:ext>
    </p:extLst>
  </p:cSld>
  <p:clrMapOvr>
    <a:masterClrMapping/>
  </p:clrMapOvr>
  <mc:AlternateContent xmlns:mc="http://schemas.openxmlformats.org/markup-compatibility/2006" xmlns:p14="http://schemas.microsoft.com/office/powerpoint/2010/main">
    <mc:Choice Requires="p14">
      <p:transition spd="slow" p14:dur="2000" advTm="20350"/>
    </mc:Choice>
    <mc:Fallback xmlns="">
      <p:transition spd="slow" advTm="2035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B11C01B-FCBE-4FFE-A65A-69F158B50956}"/>
              </a:ext>
            </a:extLst>
          </p:cNvPr>
          <p:cNvSpPr txBox="1">
            <a:spLocks noGrp="1"/>
          </p:cNvSpPr>
          <p:nvPr>
            <p:ph type="title" idx="4294967295"/>
          </p:nvPr>
        </p:nvSpPr>
        <p:spPr>
          <a:xfrm>
            <a:off x="421853" y="301752"/>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lang="en-US" sz="3600" b="1">
                <a:latin typeface="+mn-lt"/>
                <a:ea typeface="+mn-ea"/>
                <a:cs typeface="+mn-cs"/>
              </a:rPr>
              <a:t>NATIVE PLANTINGS &amp; USAGE EXPLANATIONS</a:t>
            </a:r>
            <a:endParaRPr kumimoji="0" lang="en-US" sz="3600" b="1" i="0" u="none" strike="noStrike" kern="1200" cap="none" spc="0" normalizeH="0" baseline="0" noProof="0">
              <a:ln>
                <a:noFill/>
              </a:ln>
              <a:solidFill>
                <a:schemeClr val="tx1"/>
              </a:solidFill>
              <a:effectLst/>
              <a:uLnTx/>
              <a:uFillTx/>
              <a:latin typeface="+mn-lt"/>
              <a:ea typeface="+mn-ea"/>
              <a:cs typeface="+mn-cs"/>
            </a:endParaRPr>
          </a:p>
        </p:txBody>
      </p:sp>
      <p:pic>
        <p:nvPicPr>
          <p:cNvPr id="9" name="Picture 8">
            <a:extLst>
              <a:ext uri="{FF2B5EF4-FFF2-40B4-BE49-F238E27FC236}">
                <a16:creationId xmlns:a16="http://schemas.microsoft.com/office/drawing/2014/main" id="{120006E2-4ADA-4795-9952-2AA59F9390E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sp>
        <p:nvSpPr>
          <p:cNvPr id="5" name="TextBox 4">
            <a:extLst>
              <a:ext uri="{FF2B5EF4-FFF2-40B4-BE49-F238E27FC236}">
                <a16:creationId xmlns:a16="http://schemas.microsoft.com/office/drawing/2014/main" id="{EB951645-8BF6-44DC-B9AB-2DBC87FB53D9}"/>
              </a:ext>
              <a:ext uri="{C183D7F6-B498-43B3-948B-1728B52AA6E4}">
                <adec:decorative xmlns:adec="http://schemas.microsoft.com/office/drawing/2017/decorative" val="1"/>
              </a:ext>
            </a:extLst>
          </p:cNvPr>
          <p:cNvSpPr txBox="1"/>
          <p:nvPr/>
        </p:nvSpPr>
        <p:spPr>
          <a:xfrm>
            <a:off x="7818378" y="6596390"/>
            <a:ext cx="180753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7E6E6">
                    <a:lumMod val="90000"/>
                  </a:srgbClr>
                </a:solidFill>
                <a:effectLst/>
                <a:uLnTx/>
                <a:uFillTx/>
                <a:latin typeface="Calibri" panose="020F0502020204030204"/>
                <a:ea typeface="+mn-ea"/>
                <a:cs typeface="+mn-cs"/>
              </a:rPr>
              <a:t>Rendering by MIG</a:t>
            </a:r>
          </a:p>
        </p:txBody>
      </p:sp>
      <p:pic>
        <p:nvPicPr>
          <p:cNvPr id="3" name="Picture 2">
            <a:extLst>
              <a:ext uri="{FF2B5EF4-FFF2-40B4-BE49-F238E27FC236}">
                <a16:creationId xmlns:a16="http://schemas.microsoft.com/office/drawing/2014/main" id="{0780353D-E585-7684-095D-0B32346A27C0}"/>
              </a:ext>
            </a:extLst>
          </p:cNvPr>
          <p:cNvPicPr>
            <a:picLocks noChangeAspect="1"/>
          </p:cNvPicPr>
          <p:nvPr/>
        </p:nvPicPr>
        <p:blipFill>
          <a:blip r:embed="rId4"/>
          <a:stretch>
            <a:fillRect/>
          </a:stretch>
        </p:blipFill>
        <p:spPr>
          <a:xfrm>
            <a:off x="557033" y="5018993"/>
            <a:ext cx="5286732" cy="1654755"/>
          </a:xfrm>
          <a:prstGeom prst="rect">
            <a:avLst/>
          </a:prstGeom>
        </p:spPr>
      </p:pic>
      <p:sp>
        <p:nvSpPr>
          <p:cNvPr id="6" name="TextBox 5">
            <a:extLst>
              <a:ext uri="{FF2B5EF4-FFF2-40B4-BE49-F238E27FC236}">
                <a16:creationId xmlns:a16="http://schemas.microsoft.com/office/drawing/2014/main" id="{1BE87884-F809-3535-8C40-6B765A2D3832}"/>
              </a:ext>
            </a:extLst>
          </p:cNvPr>
          <p:cNvSpPr txBox="1"/>
          <p:nvPr/>
        </p:nvSpPr>
        <p:spPr>
          <a:xfrm>
            <a:off x="6400800" y="5246205"/>
            <a:ext cx="1524000" cy="1200329"/>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2400">
                <a:solidFill>
                  <a:schemeClr val="bg1">
                    <a:lumMod val="50000"/>
                  </a:schemeClr>
                </a:solidFill>
                <a:latin typeface="Calibri"/>
              </a:rPr>
              <a:t>(example renderings via MIG)</a:t>
            </a:r>
            <a:endParaRPr kumimoji="0" lang="en-US" sz="2400" b="0" i="0" u="none" strike="noStrike" kern="1200" cap="none" spc="0" normalizeH="0" baseline="0" noProof="0">
              <a:ln>
                <a:noFill/>
              </a:ln>
              <a:solidFill>
                <a:schemeClr val="bg1">
                  <a:lumMod val="50000"/>
                </a:schemeClr>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FC9DB1E1-3F28-8F2A-DAE8-12E5173B9FF2}"/>
              </a:ext>
            </a:extLst>
          </p:cNvPr>
          <p:cNvPicPr>
            <a:picLocks noChangeAspect="1"/>
          </p:cNvPicPr>
          <p:nvPr/>
        </p:nvPicPr>
        <p:blipFill>
          <a:blip r:embed="rId5"/>
          <a:stretch>
            <a:fillRect/>
          </a:stretch>
        </p:blipFill>
        <p:spPr>
          <a:xfrm>
            <a:off x="3273043" y="1477765"/>
            <a:ext cx="5349642" cy="3463766"/>
          </a:xfrm>
          <a:prstGeom prst="rect">
            <a:avLst/>
          </a:prstGeom>
        </p:spPr>
      </p:pic>
      <p:sp>
        <p:nvSpPr>
          <p:cNvPr id="11" name="TextBox 10">
            <a:extLst>
              <a:ext uri="{FF2B5EF4-FFF2-40B4-BE49-F238E27FC236}">
                <a16:creationId xmlns:a16="http://schemas.microsoft.com/office/drawing/2014/main" id="{16DA1BA9-F7B8-82C1-3DDF-3FCB47923E86}"/>
              </a:ext>
            </a:extLst>
          </p:cNvPr>
          <p:cNvSpPr txBox="1"/>
          <p:nvPr/>
        </p:nvSpPr>
        <p:spPr>
          <a:xfrm>
            <a:off x="11257" y="2982568"/>
            <a:ext cx="3104521" cy="156966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Kickrails</a:t>
            </a:r>
            <a:r>
              <a:rPr kumimoji="0" lang="en-US" sz="2400" b="0" i="0" u="none" strike="noStrike" kern="1200" cap="none" spc="0" normalizeH="0" baseline="0" noProof="0" dirty="0">
                <a:ln>
                  <a:noFill/>
                </a:ln>
                <a:solidFill>
                  <a:prstClr val="black"/>
                </a:solidFill>
                <a:effectLst/>
                <a:uLnTx/>
                <a:uFillTx/>
                <a:latin typeface="Calibri"/>
                <a:ea typeface="+mn-ea"/>
                <a:cs typeface="+mn-cs"/>
              </a:rPr>
              <a:t> with information about historical usage of the plants</a:t>
            </a:r>
          </a:p>
        </p:txBody>
      </p:sp>
      <p:sp>
        <p:nvSpPr>
          <p:cNvPr id="12" name="TextBox 11">
            <a:extLst>
              <a:ext uri="{FF2B5EF4-FFF2-40B4-BE49-F238E27FC236}">
                <a16:creationId xmlns:a16="http://schemas.microsoft.com/office/drawing/2014/main" id="{172845CF-D6BD-447D-B725-08FDB50BE1EC}"/>
              </a:ext>
            </a:extLst>
          </p:cNvPr>
          <p:cNvSpPr txBox="1"/>
          <p:nvPr/>
        </p:nvSpPr>
        <p:spPr>
          <a:xfrm>
            <a:off x="11257" y="1704777"/>
            <a:ext cx="3388147"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Native plantings selected based on fit &amp; history</a:t>
            </a:r>
          </a:p>
        </p:txBody>
      </p:sp>
    </p:spTree>
    <p:extLst>
      <p:ext uri="{BB962C8B-B14F-4D97-AF65-F5344CB8AC3E}">
        <p14:creationId xmlns:p14="http://schemas.microsoft.com/office/powerpoint/2010/main" val="1697133395"/>
      </p:ext>
    </p:extLst>
  </p:cSld>
  <p:clrMapOvr>
    <a:masterClrMapping/>
  </p:clrMapOvr>
  <mc:AlternateContent xmlns:mc="http://schemas.openxmlformats.org/markup-compatibility/2006" xmlns:p14="http://schemas.microsoft.com/office/powerpoint/2010/main">
    <mc:Choice Requires="p14">
      <p:transition spd="slow" p14:dur="2000" advTm="59655"/>
    </mc:Choice>
    <mc:Fallback xmlns="">
      <p:transition spd="slow" advTm="5965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FAD1601-7BF3-479D-AD2F-AD903A0EFE80}"/>
              </a:ext>
            </a:extLst>
          </p:cNvPr>
          <p:cNvSpPr txBox="1">
            <a:spLocks noGrp="1"/>
          </p:cNvSpPr>
          <p:nvPr>
            <p:ph type="title" idx="4294967295"/>
          </p:nvPr>
        </p:nvSpPr>
        <p:spPr>
          <a:xfrm>
            <a:off x="421853" y="301752"/>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MAIN STREET – PRESENT DAY</a:t>
            </a:r>
          </a:p>
        </p:txBody>
      </p:sp>
      <p:pic>
        <p:nvPicPr>
          <p:cNvPr id="8" name="Picture 7">
            <a:extLst>
              <a:ext uri="{FF2B5EF4-FFF2-40B4-BE49-F238E27FC236}">
                <a16:creationId xmlns:a16="http://schemas.microsoft.com/office/drawing/2014/main" id="{846E0B7E-573E-46DB-AE40-6E54BB88C9A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pic>
        <p:nvPicPr>
          <p:cNvPr id="5" name="Picture 2" descr="Present day photo of Main Street at Occidental Park, facing the waterfront. There is a part-brick, part-pavement road. An old railroad line is on the right side of the street. There are lampposts, and trees on both sides, with more trees being on the right side, where Occidental Park sits.">
            <a:extLst>
              <a:ext uri="{FF2B5EF4-FFF2-40B4-BE49-F238E27FC236}">
                <a16:creationId xmlns:a16="http://schemas.microsoft.com/office/drawing/2014/main" id="{2F357018-A291-410C-8A1D-2B84F030AA0C}"/>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b="2515"/>
          <a:stretch/>
        </p:blipFill>
        <p:spPr bwMode="auto">
          <a:xfrm>
            <a:off x="12192" y="2223747"/>
            <a:ext cx="9144000" cy="3646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295838"/>
      </p:ext>
    </p:extLst>
  </p:cSld>
  <p:clrMapOvr>
    <a:masterClrMapping/>
  </p:clrMapOvr>
  <mc:AlternateContent xmlns:mc="http://schemas.openxmlformats.org/markup-compatibility/2006" xmlns:p14="http://schemas.microsoft.com/office/powerpoint/2010/main">
    <mc:Choice Requires="p14">
      <p:transition spd="slow" p14:dur="2000" advTm="10481"/>
    </mc:Choice>
    <mc:Fallback xmlns="">
      <p:transition spd="slow" advTm="1048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E6660C2-2896-4CCE-8207-3788219AFB51}"/>
              </a:ext>
            </a:extLst>
          </p:cNvPr>
          <p:cNvSpPr txBox="1">
            <a:spLocks noGrp="1"/>
          </p:cNvSpPr>
          <p:nvPr>
            <p:ph type="title" idx="4294967295"/>
          </p:nvPr>
        </p:nvSpPr>
        <p:spPr>
          <a:xfrm>
            <a:off x="421853" y="301752"/>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MAIN STREET DESIGN</a:t>
            </a:r>
          </a:p>
          <a:p>
            <a:pPr marL="0" marR="0" lvl="0" indent="0" algn="l" defTabSz="5715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LOOKING EAST</a:t>
            </a:r>
          </a:p>
        </p:txBody>
      </p:sp>
      <p:pic>
        <p:nvPicPr>
          <p:cNvPr id="6148" name="Picture 4" descr="Rendering of proposed improvements to Main Street at Occidental Park. The street has been elevated to remove curbs, and brick has been laid down in between areas of pavement, in the center of the street, where people cross. On the corners of the brick area, there are landscaping elements implemented. Trees have been planted on both sides of the street, especially into the tent-filled Occidental Park.">
            <a:extLst>
              <a:ext uri="{FF2B5EF4-FFF2-40B4-BE49-F238E27FC236}">
                <a16:creationId xmlns:a16="http://schemas.microsoft.com/office/drawing/2014/main" id="{891BF766-A11C-4C42-96F3-7FCBE26740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29"/>
          <a:stretch/>
        </p:blipFill>
        <p:spPr bwMode="auto">
          <a:xfrm>
            <a:off x="0" y="2223747"/>
            <a:ext cx="9119615" cy="3646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008F6A1-E777-4CAE-B679-A6C5BF51341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sp>
        <p:nvSpPr>
          <p:cNvPr id="5" name="TextBox 4">
            <a:extLst>
              <a:ext uri="{FF2B5EF4-FFF2-40B4-BE49-F238E27FC236}">
                <a16:creationId xmlns:a16="http://schemas.microsoft.com/office/drawing/2014/main" id="{366C29BB-06D4-4624-A005-4DF5A092C79C}"/>
              </a:ext>
              <a:ext uri="{C183D7F6-B498-43B3-948B-1728B52AA6E4}">
                <adec:decorative xmlns:adec="http://schemas.microsoft.com/office/drawing/2017/decorative" val="1"/>
              </a:ext>
            </a:extLst>
          </p:cNvPr>
          <p:cNvSpPr txBox="1"/>
          <p:nvPr/>
        </p:nvSpPr>
        <p:spPr>
          <a:xfrm>
            <a:off x="24385" y="5608814"/>
            <a:ext cx="1807538" cy="261610"/>
          </a:xfrm>
          <a:prstGeom prst="rect">
            <a:avLst/>
          </a:prstGeom>
          <a:noFill/>
        </p:spPr>
        <p:txBody>
          <a:bodyPr wrap="square" rtlCol="0">
            <a:spAutoFit/>
          </a:bodyPr>
          <a:lstStyle/>
          <a:p>
            <a:r>
              <a:rPr lang="en-US" sz="1100">
                <a:solidFill>
                  <a:schemeClr val="bg2">
                    <a:lumMod val="90000"/>
                  </a:schemeClr>
                </a:solidFill>
              </a:rPr>
              <a:t>Rendering by MIG</a:t>
            </a:r>
          </a:p>
        </p:txBody>
      </p:sp>
    </p:spTree>
    <p:extLst>
      <p:ext uri="{BB962C8B-B14F-4D97-AF65-F5344CB8AC3E}">
        <p14:creationId xmlns:p14="http://schemas.microsoft.com/office/powerpoint/2010/main" val="2204197608"/>
      </p:ext>
    </p:extLst>
  </p:cSld>
  <p:clrMapOvr>
    <a:masterClrMapping/>
  </p:clrMapOvr>
  <mc:AlternateContent xmlns:mc="http://schemas.openxmlformats.org/markup-compatibility/2006" xmlns:p14="http://schemas.microsoft.com/office/powerpoint/2010/main">
    <mc:Choice Requires="p14">
      <p:transition spd="slow" p14:dur="2000" advTm="42210"/>
    </mc:Choice>
    <mc:Fallback xmlns="">
      <p:transition spd="slow" advTm="4221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3DB3AF-232F-8FCA-D610-1A4CCD2075DA}"/>
              </a:ext>
            </a:extLst>
          </p:cNvPr>
          <p:cNvPicPr>
            <a:picLocks noChangeAspect="1"/>
          </p:cNvPicPr>
          <p:nvPr/>
        </p:nvPicPr>
        <p:blipFill>
          <a:blip r:embed="rId2"/>
          <a:stretch>
            <a:fillRect/>
          </a:stretch>
        </p:blipFill>
        <p:spPr>
          <a:xfrm>
            <a:off x="6896100" y="6203763"/>
            <a:ext cx="2209800" cy="605145"/>
          </a:xfrm>
          <a:prstGeom prst="rect">
            <a:avLst/>
          </a:prstGeom>
        </p:spPr>
      </p:pic>
      <p:sp>
        <p:nvSpPr>
          <p:cNvPr id="6" name="TextBox 5">
            <a:extLst>
              <a:ext uri="{FF2B5EF4-FFF2-40B4-BE49-F238E27FC236}">
                <a16:creationId xmlns:a16="http://schemas.microsoft.com/office/drawing/2014/main" id="{ABE337CA-7008-6649-886E-25B500BB152C}"/>
              </a:ext>
            </a:extLst>
          </p:cNvPr>
          <p:cNvSpPr txBox="1"/>
          <p:nvPr/>
        </p:nvSpPr>
        <p:spPr>
          <a:xfrm>
            <a:off x="58316" y="6200420"/>
            <a:ext cx="5867400" cy="369332"/>
          </a:xfrm>
          <a:prstGeom prst="rect">
            <a:avLst/>
          </a:prstGeom>
          <a:noFill/>
        </p:spPr>
        <p:txBody>
          <a:bodyPr wrap="square" rtlCol="0">
            <a:spAutoFit/>
          </a:bodyPr>
          <a:lstStyle/>
          <a:p>
            <a:r>
              <a:rPr lang="en-US" b="1">
                <a:solidFill>
                  <a:schemeClr val="accent1"/>
                </a:solidFill>
              </a:rPr>
              <a:t>Pioneer Square East West Street Pedestrian Improvements</a:t>
            </a:r>
          </a:p>
        </p:txBody>
      </p:sp>
      <p:pic>
        <p:nvPicPr>
          <p:cNvPr id="4" name="Picture 3" descr="A street with cars and buildings on either side of it&#10;&#10;Description automatically generated with medium confidence">
            <a:extLst>
              <a:ext uri="{FF2B5EF4-FFF2-40B4-BE49-F238E27FC236}">
                <a16:creationId xmlns:a16="http://schemas.microsoft.com/office/drawing/2014/main" id="{FEA82870-D8EF-7B34-91E2-299AEB4ED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5916706"/>
          </a:xfrm>
          <a:prstGeom prst="rect">
            <a:avLst/>
          </a:prstGeom>
        </p:spPr>
      </p:pic>
      <p:sp>
        <p:nvSpPr>
          <p:cNvPr id="2" name="Title 1">
            <a:extLst>
              <a:ext uri="{FF2B5EF4-FFF2-40B4-BE49-F238E27FC236}">
                <a16:creationId xmlns:a16="http://schemas.microsoft.com/office/drawing/2014/main" id="{8D5E8925-AF55-7019-1E0E-8474BC302EBD}"/>
              </a:ext>
            </a:extLst>
          </p:cNvPr>
          <p:cNvSpPr txBox="1">
            <a:spLocks/>
          </p:cNvSpPr>
          <p:nvPr/>
        </p:nvSpPr>
        <p:spPr>
          <a:xfrm>
            <a:off x="278438" y="98424"/>
            <a:ext cx="84582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lang="en-US" sz="3600" b="1">
                <a:solidFill>
                  <a:sysClr val="windowText" lastClr="000000"/>
                </a:solidFill>
                <a:latin typeface="Calibri" panose="020F0502020204030204"/>
              </a:rPr>
              <a:t>S MAIN ST – EXISTING</a:t>
            </a:r>
            <a:endPar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endParaRPr>
          </a:p>
        </p:txBody>
      </p:sp>
      <p:pic>
        <p:nvPicPr>
          <p:cNvPr id="3" name="Picture 2">
            <a:extLst>
              <a:ext uri="{FF2B5EF4-FFF2-40B4-BE49-F238E27FC236}">
                <a16:creationId xmlns:a16="http://schemas.microsoft.com/office/drawing/2014/main" id="{6B840F20-2544-321B-9DBA-E51A1D72C26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21914" y="168887"/>
            <a:ext cx="1093162" cy="1056051"/>
          </a:xfrm>
          <a:prstGeom prst="rect">
            <a:avLst/>
          </a:prstGeom>
        </p:spPr>
      </p:pic>
    </p:spTree>
    <p:extLst>
      <p:ext uri="{BB962C8B-B14F-4D97-AF65-F5344CB8AC3E}">
        <p14:creationId xmlns:p14="http://schemas.microsoft.com/office/powerpoint/2010/main" val="3972444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3DB3AF-232F-8FCA-D610-1A4CCD2075DA}"/>
              </a:ext>
            </a:extLst>
          </p:cNvPr>
          <p:cNvPicPr>
            <a:picLocks noChangeAspect="1"/>
          </p:cNvPicPr>
          <p:nvPr/>
        </p:nvPicPr>
        <p:blipFill>
          <a:blip r:embed="rId2"/>
          <a:stretch>
            <a:fillRect/>
          </a:stretch>
        </p:blipFill>
        <p:spPr>
          <a:xfrm>
            <a:off x="6896100" y="6203763"/>
            <a:ext cx="2209800" cy="605145"/>
          </a:xfrm>
          <a:prstGeom prst="rect">
            <a:avLst/>
          </a:prstGeom>
        </p:spPr>
      </p:pic>
      <p:sp>
        <p:nvSpPr>
          <p:cNvPr id="6" name="TextBox 5">
            <a:extLst>
              <a:ext uri="{FF2B5EF4-FFF2-40B4-BE49-F238E27FC236}">
                <a16:creationId xmlns:a16="http://schemas.microsoft.com/office/drawing/2014/main" id="{ABE337CA-7008-6649-886E-25B500BB152C}"/>
              </a:ext>
            </a:extLst>
          </p:cNvPr>
          <p:cNvSpPr txBox="1"/>
          <p:nvPr/>
        </p:nvSpPr>
        <p:spPr>
          <a:xfrm>
            <a:off x="0" y="6200420"/>
            <a:ext cx="5867400" cy="369332"/>
          </a:xfrm>
          <a:prstGeom prst="rect">
            <a:avLst/>
          </a:prstGeom>
          <a:noFill/>
        </p:spPr>
        <p:txBody>
          <a:bodyPr wrap="square" rtlCol="0">
            <a:spAutoFit/>
          </a:bodyPr>
          <a:lstStyle/>
          <a:p>
            <a:r>
              <a:rPr lang="en-US" b="1">
                <a:solidFill>
                  <a:schemeClr val="accent1"/>
                </a:solidFill>
              </a:rPr>
              <a:t>Pioneer Square East West Street Pedestrian Improvements</a:t>
            </a:r>
          </a:p>
        </p:txBody>
      </p:sp>
      <p:pic>
        <p:nvPicPr>
          <p:cNvPr id="4" name="Picture 3" descr="A picture containing text, building, outdoor, street&#10;&#10;Description automatically generated">
            <a:extLst>
              <a:ext uri="{FF2B5EF4-FFF2-40B4-BE49-F238E27FC236}">
                <a16:creationId xmlns:a16="http://schemas.microsoft.com/office/drawing/2014/main" id="{0383775D-9446-B159-D896-FDA2A3138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8494"/>
            <a:ext cx="9144000" cy="5459506"/>
          </a:xfrm>
          <a:prstGeom prst="rect">
            <a:avLst/>
          </a:prstGeom>
        </p:spPr>
      </p:pic>
      <p:sp>
        <p:nvSpPr>
          <p:cNvPr id="2" name="Title 1">
            <a:extLst>
              <a:ext uri="{FF2B5EF4-FFF2-40B4-BE49-F238E27FC236}">
                <a16:creationId xmlns:a16="http://schemas.microsoft.com/office/drawing/2014/main" id="{5E2093EF-7754-9A7C-40FA-B0A3152D9C00}"/>
              </a:ext>
            </a:extLst>
          </p:cNvPr>
          <p:cNvSpPr txBox="1">
            <a:spLocks/>
          </p:cNvSpPr>
          <p:nvPr/>
        </p:nvSpPr>
        <p:spPr>
          <a:xfrm>
            <a:off x="253038" y="203380"/>
            <a:ext cx="84582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lang="en-US" sz="3600" b="1">
                <a:solidFill>
                  <a:sysClr val="windowText" lastClr="000000"/>
                </a:solidFill>
                <a:latin typeface="Calibri" panose="020F0502020204030204"/>
              </a:rPr>
              <a:t>S MAIN ST – DESIGN</a:t>
            </a:r>
            <a:endPar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endParaRPr>
          </a:p>
        </p:txBody>
      </p:sp>
      <p:pic>
        <p:nvPicPr>
          <p:cNvPr id="3" name="Picture 2">
            <a:extLst>
              <a:ext uri="{FF2B5EF4-FFF2-40B4-BE49-F238E27FC236}">
                <a16:creationId xmlns:a16="http://schemas.microsoft.com/office/drawing/2014/main" id="{5CE025D5-9097-6C11-E21D-19AAA384669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97800" y="331451"/>
            <a:ext cx="1093162" cy="1056051"/>
          </a:xfrm>
          <a:prstGeom prst="rect">
            <a:avLst/>
          </a:prstGeom>
        </p:spPr>
      </p:pic>
    </p:spTree>
    <p:extLst>
      <p:ext uri="{BB962C8B-B14F-4D97-AF65-F5344CB8AC3E}">
        <p14:creationId xmlns:p14="http://schemas.microsoft.com/office/powerpoint/2010/main" val="61212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03671FC-3B22-4389-ADEC-82A2436FF3B9}"/>
              </a:ext>
            </a:extLst>
          </p:cNvPr>
          <p:cNvSpPr txBox="1">
            <a:spLocks noGrp="1"/>
          </p:cNvSpPr>
          <p:nvPr>
            <p:ph type="title" idx="4294967295"/>
          </p:nvPr>
        </p:nvSpPr>
        <p:spPr>
          <a:xfrm>
            <a:off x="421853" y="301752"/>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YESLER WAY – PRESENT DAY </a:t>
            </a:r>
          </a:p>
        </p:txBody>
      </p:sp>
      <p:pic>
        <p:nvPicPr>
          <p:cNvPr id="10" name="Picture 9">
            <a:extLst>
              <a:ext uri="{FF2B5EF4-FFF2-40B4-BE49-F238E27FC236}">
                <a16:creationId xmlns:a16="http://schemas.microsoft.com/office/drawing/2014/main" id="{43B591B6-E86E-4D11-8289-CED980F98E1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pic>
        <p:nvPicPr>
          <p:cNvPr id="3" name="Picture 2" descr="A street with a sign on the side&#10;&#10;Description automatically generated">
            <a:extLst>
              <a:ext uri="{FF2B5EF4-FFF2-40B4-BE49-F238E27FC236}">
                <a16:creationId xmlns:a16="http://schemas.microsoft.com/office/drawing/2014/main" id="{4EE794C3-FCA4-1AEE-487C-851B9C5C75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82" y="1310640"/>
            <a:ext cx="7371471" cy="5528603"/>
          </a:xfrm>
          <a:prstGeom prst="rect">
            <a:avLst/>
          </a:prstGeom>
        </p:spPr>
      </p:pic>
    </p:spTree>
    <p:extLst>
      <p:ext uri="{BB962C8B-B14F-4D97-AF65-F5344CB8AC3E}">
        <p14:creationId xmlns:p14="http://schemas.microsoft.com/office/powerpoint/2010/main" val="1116541533"/>
      </p:ext>
    </p:extLst>
  </p:cSld>
  <p:clrMapOvr>
    <a:masterClrMapping/>
  </p:clrMapOvr>
  <mc:AlternateContent xmlns:mc="http://schemas.openxmlformats.org/markup-compatibility/2006" xmlns:p14="http://schemas.microsoft.com/office/powerpoint/2010/main">
    <mc:Choice Requires="p14">
      <p:transition spd="slow" p14:dur="2000" advTm="32851"/>
    </mc:Choice>
    <mc:Fallback xmlns="">
      <p:transition spd="slow" advTm="3285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4B9B68F-58A3-48EE-A949-5264B99A7030}"/>
              </a:ext>
            </a:extLst>
          </p:cNvPr>
          <p:cNvSpPr txBox="1">
            <a:spLocks noGrp="1"/>
          </p:cNvSpPr>
          <p:nvPr>
            <p:ph type="title" idx="4294967295"/>
          </p:nvPr>
        </p:nvSpPr>
        <p:spPr>
          <a:xfrm>
            <a:off x="421853" y="301752"/>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YESLER WAY DESIGN</a:t>
            </a:r>
          </a:p>
        </p:txBody>
      </p:sp>
      <p:pic>
        <p:nvPicPr>
          <p:cNvPr id="12" name="Picture 11">
            <a:extLst>
              <a:ext uri="{FF2B5EF4-FFF2-40B4-BE49-F238E27FC236}">
                <a16:creationId xmlns:a16="http://schemas.microsoft.com/office/drawing/2014/main" id="{4881E20B-3AA7-4EC2-8AA6-5CD96B52EC7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pic>
        <p:nvPicPr>
          <p:cNvPr id="4" name="Picture 3" descr="A group of people crossing a street&#10;&#10;Description automatically generated">
            <a:extLst>
              <a:ext uri="{FF2B5EF4-FFF2-40B4-BE49-F238E27FC236}">
                <a16:creationId xmlns:a16="http://schemas.microsoft.com/office/drawing/2014/main" id="{C2D5A580-06F5-3A4A-39A8-0E43679804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82" t="11850" r="16109" b="6242"/>
          <a:stretch/>
        </p:blipFill>
        <p:spPr>
          <a:xfrm>
            <a:off x="543974" y="1310640"/>
            <a:ext cx="8056052" cy="5547703"/>
          </a:xfrm>
          <a:prstGeom prst="rect">
            <a:avLst/>
          </a:prstGeom>
        </p:spPr>
      </p:pic>
    </p:spTree>
    <p:extLst>
      <p:ext uri="{BB962C8B-B14F-4D97-AF65-F5344CB8AC3E}">
        <p14:creationId xmlns:p14="http://schemas.microsoft.com/office/powerpoint/2010/main" val="3058013610"/>
      </p:ext>
    </p:extLst>
  </p:cSld>
  <p:clrMapOvr>
    <a:masterClrMapping/>
  </p:clrMapOvr>
  <mc:AlternateContent xmlns:mc="http://schemas.openxmlformats.org/markup-compatibility/2006" xmlns:p14="http://schemas.microsoft.com/office/powerpoint/2010/main">
    <mc:Choice Requires="p14">
      <p:transition spd="slow" p14:dur="2000" advTm="31830"/>
    </mc:Choice>
    <mc:Fallback xmlns="">
      <p:transition spd="slow" advTm="3183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4B9B68F-58A3-48EE-A949-5264B99A7030}"/>
              </a:ext>
            </a:extLst>
          </p:cNvPr>
          <p:cNvSpPr txBox="1">
            <a:spLocks noGrp="1"/>
          </p:cNvSpPr>
          <p:nvPr>
            <p:ph type="title" idx="4294967295"/>
          </p:nvPr>
        </p:nvSpPr>
        <p:spPr>
          <a:xfrm>
            <a:off x="421853" y="301752"/>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YESLER WAY </a:t>
            </a:r>
            <a:r>
              <a:rPr lang="en-US" sz="3600" b="1" dirty="0">
                <a:latin typeface="+mn-lt"/>
                <a:ea typeface="+mn-ea"/>
                <a:cs typeface="+mn-cs"/>
              </a:rPr>
              <a:t>PLAN</a:t>
            </a:r>
            <a:endParaRPr kumimoji="0" lang="en-US" sz="3600" b="1"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a:extLst>
              <a:ext uri="{FF2B5EF4-FFF2-40B4-BE49-F238E27FC236}">
                <a16:creationId xmlns:a16="http://schemas.microsoft.com/office/drawing/2014/main" id="{4881E20B-3AA7-4EC2-8AA6-5CD96B52EC7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pic>
        <p:nvPicPr>
          <p:cNvPr id="3" name="Picture 2" descr="A diagram of a city&#10;&#10;Description automatically generated with medium confidence">
            <a:extLst>
              <a:ext uri="{FF2B5EF4-FFF2-40B4-BE49-F238E27FC236}">
                <a16:creationId xmlns:a16="http://schemas.microsoft.com/office/drawing/2014/main" id="{1AFC9519-1195-E75D-90AE-AEFD67EF29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149" y="1339136"/>
            <a:ext cx="8545460" cy="5529415"/>
          </a:xfrm>
          <a:prstGeom prst="rect">
            <a:avLst/>
          </a:prstGeom>
        </p:spPr>
      </p:pic>
    </p:spTree>
    <p:extLst>
      <p:ext uri="{BB962C8B-B14F-4D97-AF65-F5344CB8AC3E}">
        <p14:creationId xmlns:p14="http://schemas.microsoft.com/office/powerpoint/2010/main" val="1292840999"/>
      </p:ext>
    </p:extLst>
  </p:cSld>
  <p:clrMapOvr>
    <a:masterClrMapping/>
  </p:clrMapOvr>
  <mc:AlternateContent xmlns:mc="http://schemas.openxmlformats.org/markup-compatibility/2006" xmlns:p14="http://schemas.microsoft.com/office/powerpoint/2010/main">
    <mc:Choice Requires="p14">
      <p:transition spd="slow" p14:dur="2000" advTm="31830"/>
    </mc:Choice>
    <mc:Fallback xmlns="">
      <p:transition spd="slow" advTm="3183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274E96-6727-455A-B1CE-5BEA05A3B2E1}"/>
              </a:ext>
            </a:extLst>
          </p:cNvPr>
          <p:cNvSpPr txBox="1">
            <a:spLocks noGrp="1"/>
          </p:cNvSpPr>
          <p:nvPr>
            <p:ph type="title" idx="4294967295"/>
          </p:nvPr>
        </p:nvSpPr>
        <p:spPr>
          <a:xfrm>
            <a:off x="421853" y="301752"/>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KING STREET – PRESENT DAY</a:t>
            </a:r>
          </a:p>
        </p:txBody>
      </p:sp>
      <p:pic>
        <p:nvPicPr>
          <p:cNvPr id="7170" name="Picture 2" descr="Present day photo of King Street with one lane of traffic in each direction, and a turn lane on the right side of the street. There are a few cars driving here, and some parked on the right side of the street. There are wide sidewalks on both sides of the street. Larger buildings can be seen in the distance. ">
            <a:extLst>
              <a:ext uri="{FF2B5EF4-FFF2-40B4-BE49-F238E27FC236}">
                <a16:creationId xmlns:a16="http://schemas.microsoft.com/office/drawing/2014/main" id="{64C3D5AB-85E0-49A0-9B6C-4CADB128F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550"/>
            <a:ext cx="9144000" cy="37407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9F9E31C-232E-41DE-9892-0806EC721CD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spTree>
    <p:extLst>
      <p:ext uri="{BB962C8B-B14F-4D97-AF65-F5344CB8AC3E}">
        <p14:creationId xmlns:p14="http://schemas.microsoft.com/office/powerpoint/2010/main" val="664244760"/>
      </p:ext>
    </p:extLst>
  </p:cSld>
  <p:clrMapOvr>
    <a:masterClrMapping/>
  </p:clrMapOvr>
  <mc:AlternateContent xmlns:mc="http://schemas.openxmlformats.org/markup-compatibility/2006" xmlns:p14="http://schemas.microsoft.com/office/powerpoint/2010/main">
    <mc:Choice Requires="p14">
      <p:transition spd="slow" p14:dur="2000" advTm="15658"/>
    </mc:Choice>
    <mc:Fallback xmlns="">
      <p:transition spd="slow" advTm="1565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FF5EE2E-D069-4943-BF2A-7D9DFF9F013C}"/>
              </a:ext>
            </a:extLst>
          </p:cNvPr>
          <p:cNvSpPr txBox="1">
            <a:spLocks noGrp="1"/>
          </p:cNvSpPr>
          <p:nvPr>
            <p:ph type="title" idx="4294967295"/>
          </p:nvPr>
        </p:nvSpPr>
        <p:spPr>
          <a:xfrm>
            <a:off x="421853" y="301752"/>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KING STREET PLAN</a:t>
            </a:r>
          </a:p>
        </p:txBody>
      </p:sp>
      <p:pic>
        <p:nvPicPr>
          <p:cNvPr id="9" name="Picture 8">
            <a:extLst>
              <a:ext uri="{FF2B5EF4-FFF2-40B4-BE49-F238E27FC236}">
                <a16:creationId xmlns:a16="http://schemas.microsoft.com/office/drawing/2014/main" id="{85D66134-A35A-4C8A-A1A1-A1E7832B8A7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pic>
        <p:nvPicPr>
          <p:cNvPr id="3" name="Picture 2" descr="Overhead rendering of proposed improvements to King Street. Rendering shows curb bulb and added greenery on the northeast corner of King Street, between First Avenue and Alaskan Way. ">
            <a:extLst>
              <a:ext uri="{FF2B5EF4-FFF2-40B4-BE49-F238E27FC236}">
                <a16:creationId xmlns:a16="http://schemas.microsoft.com/office/drawing/2014/main" id="{9FD1B8E9-0900-4D02-BEDB-989C750D0C9B}"/>
              </a:ext>
            </a:extLst>
          </p:cNvPr>
          <p:cNvPicPr>
            <a:picLocks noChangeAspect="1"/>
          </p:cNvPicPr>
          <p:nvPr/>
        </p:nvPicPr>
        <p:blipFill>
          <a:blip r:embed="rId4"/>
          <a:stretch>
            <a:fillRect/>
          </a:stretch>
        </p:blipFill>
        <p:spPr>
          <a:xfrm>
            <a:off x="0" y="1627835"/>
            <a:ext cx="9144000" cy="4426601"/>
          </a:xfrm>
          <a:prstGeom prst="rect">
            <a:avLst/>
          </a:prstGeom>
        </p:spPr>
      </p:pic>
      <p:sp>
        <p:nvSpPr>
          <p:cNvPr id="5" name="TextBox 4">
            <a:extLst>
              <a:ext uri="{FF2B5EF4-FFF2-40B4-BE49-F238E27FC236}">
                <a16:creationId xmlns:a16="http://schemas.microsoft.com/office/drawing/2014/main" id="{61239852-8741-46FB-8E80-8F668271AD5B}"/>
              </a:ext>
            </a:extLst>
          </p:cNvPr>
          <p:cNvSpPr txBox="1"/>
          <p:nvPr/>
        </p:nvSpPr>
        <p:spPr>
          <a:xfrm>
            <a:off x="7710538" y="6054434"/>
            <a:ext cx="180753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7E6E6">
                    <a:lumMod val="90000"/>
                  </a:srgbClr>
                </a:solidFill>
                <a:effectLst/>
                <a:uLnTx/>
                <a:uFillTx/>
                <a:latin typeface="Calibri" panose="020F0502020204030204"/>
                <a:ea typeface="+mn-ea"/>
                <a:cs typeface="+mn-cs"/>
              </a:rPr>
              <a:t>Rendering by MIG</a:t>
            </a:r>
          </a:p>
        </p:txBody>
      </p:sp>
    </p:spTree>
    <p:extLst>
      <p:ext uri="{BB962C8B-B14F-4D97-AF65-F5344CB8AC3E}">
        <p14:creationId xmlns:p14="http://schemas.microsoft.com/office/powerpoint/2010/main" val="2927675720"/>
      </p:ext>
    </p:extLst>
  </p:cSld>
  <p:clrMapOvr>
    <a:masterClrMapping/>
  </p:clrMapOvr>
  <mc:AlternateContent xmlns:mc="http://schemas.openxmlformats.org/markup-compatibility/2006" xmlns:p14="http://schemas.microsoft.com/office/powerpoint/2010/main">
    <mc:Choice Requires="p14">
      <p:transition spd="slow" p14:dur="2000" advTm="22972"/>
    </mc:Choice>
    <mc:Fallback xmlns="">
      <p:transition spd="slow" advTm="2297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7EB97-2D5D-4964-8573-47CB0F29A8AB}"/>
              </a:ext>
            </a:extLst>
          </p:cNvPr>
          <p:cNvSpPr>
            <a:spLocks noGrp="1"/>
          </p:cNvSpPr>
          <p:nvPr>
            <p:ph type="title"/>
          </p:nvPr>
        </p:nvSpPr>
        <p:spPr>
          <a:xfrm>
            <a:off x="421853" y="301752"/>
            <a:ext cx="8056052" cy="1325563"/>
          </a:xfrm>
        </p:spPr>
        <p:txBody>
          <a:bodyPr>
            <a:normAutofit/>
          </a:bodyPr>
          <a:lstStyle/>
          <a:p>
            <a:pPr algn="l" defTabSz="571500">
              <a:defRPr/>
            </a:pPr>
            <a:r>
              <a:rPr lang="en-US" sz="3600" b="1">
                <a:latin typeface="+mn-lt"/>
                <a:ea typeface="+mn-ea"/>
                <a:cs typeface="+mn-cs"/>
              </a:rPr>
              <a:t>WATERFRONT SEATTLE</a:t>
            </a:r>
            <a:br>
              <a:rPr lang="en-US" sz="3600" b="1">
                <a:latin typeface="+mn-lt"/>
                <a:ea typeface="+mn-ea"/>
                <a:cs typeface="+mn-cs"/>
              </a:rPr>
            </a:br>
            <a:r>
              <a:rPr lang="en-US" sz="3600" b="1">
                <a:latin typeface="+mn-lt"/>
                <a:ea typeface="+mn-ea"/>
                <a:cs typeface="+mn-cs"/>
              </a:rPr>
              <a:t>PROGRAM AREA</a:t>
            </a:r>
          </a:p>
        </p:txBody>
      </p:sp>
      <p:pic>
        <p:nvPicPr>
          <p:cNvPr id="5" name="Picture 4">
            <a:extLst>
              <a:ext uri="{FF2B5EF4-FFF2-40B4-BE49-F238E27FC236}">
                <a16:creationId xmlns:a16="http://schemas.microsoft.com/office/drawing/2014/main" id="{D4A8F83A-64AC-426F-95A1-AD5C049AC56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pic>
        <p:nvPicPr>
          <p:cNvPr id="8" name="Picture 7" descr="Graphic map of the entire Waterfront Seattle program area from First Avenue South and Occidental Avenue South, at the southeast end of the program area, and Bell Street and Elliott Street, at the northwest end of the program area. The map also shows the Pike and Pine Streetscape project which follow those streets from their intersection with First Avenue northeast and the Pioneer Square east-west project, which focuses on King, Jackson, Main, Washington streets and Yesler Way. ">
            <a:extLst>
              <a:ext uri="{FF2B5EF4-FFF2-40B4-BE49-F238E27FC236}">
                <a16:creationId xmlns:a16="http://schemas.microsoft.com/office/drawing/2014/main" id="{81EBE9DE-7EEC-472C-8F88-DE4E8805CC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406" y="1409138"/>
            <a:ext cx="8791194" cy="4669941"/>
          </a:xfrm>
          <a:prstGeom prst="rect">
            <a:avLst/>
          </a:prstGeom>
        </p:spPr>
      </p:pic>
    </p:spTree>
    <p:custDataLst>
      <p:tags r:id="rId1"/>
    </p:custDataLst>
    <p:extLst>
      <p:ext uri="{BB962C8B-B14F-4D97-AF65-F5344CB8AC3E}">
        <p14:creationId xmlns:p14="http://schemas.microsoft.com/office/powerpoint/2010/main" val="3466759118"/>
      </p:ext>
    </p:extLst>
  </p:cSld>
  <p:clrMapOvr>
    <a:masterClrMapping/>
  </p:clrMapOvr>
  <mc:AlternateContent xmlns:mc="http://schemas.openxmlformats.org/markup-compatibility/2006" xmlns:p14="http://schemas.microsoft.com/office/powerpoint/2010/main">
    <mc:Choice Requires="p14">
      <p:transition spd="slow" p14:dur="2000" advTm="20350"/>
    </mc:Choice>
    <mc:Fallback xmlns="">
      <p:transition spd="slow" advTm="2035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503483-F737-4CEA-8EBF-FC305AB31270}"/>
              </a:ext>
            </a:extLst>
          </p:cNvPr>
          <p:cNvSpPr>
            <a:spLocks noGrp="1"/>
          </p:cNvSpPr>
          <p:nvPr>
            <p:ph type="ctrTitle"/>
          </p:nvPr>
        </p:nvSpPr>
        <p:spPr>
          <a:xfrm>
            <a:off x="581485" y="3505202"/>
            <a:ext cx="7772400" cy="2387600"/>
          </a:xfrm>
        </p:spPr>
        <p:txBody>
          <a:bodyPr>
            <a:normAutofit/>
          </a:bodyPr>
          <a:lstStyle/>
          <a:p>
            <a:r>
              <a:rPr lang="en-US" sz="4800" b="1">
                <a:solidFill>
                  <a:prstClr val="black">
                    <a:lumMod val="75000"/>
                    <a:lumOff val="25000"/>
                  </a:prstClr>
                </a:solidFill>
                <a:latin typeface="Calibri"/>
                <a:cs typeface="Calibri"/>
              </a:rPr>
              <a:t>CONSTRUCTION &amp; SCHEDULE</a:t>
            </a:r>
            <a:br>
              <a:rPr lang="en-US" sz="4800" b="1">
                <a:solidFill>
                  <a:prstClr val="black">
                    <a:lumMod val="75000"/>
                    <a:lumOff val="25000"/>
                  </a:prstClr>
                </a:solidFill>
                <a:latin typeface="Calibri"/>
                <a:cs typeface="Calibri" panose="020F0502020204030204" pitchFamily="34" charset="0"/>
              </a:rPr>
            </a:br>
            <a:endParaRPr lang="en-US"/>
          </a:p>
        </p:txBody>
      </p:sp>
      <p:pic>
        <p:nvPicPr>
          <p:cNvPr id="4" name="Picture 3" descr="Waterfront Seattle logo with the words “Waterfront Seattle” and two chartreuse and light grass-green arches. "/>
          <p:cNvPicPr>
            <a:picLocks noChangeAspect="1"/>
          </p:cNvPicPr>
          <p:nvPr/>
        </p:nvPicPr>
        <p:blipFill>
          <a:blip r:embed="rId3" cstate="print"/>
          <a:stretch>
            <a:fillRect/>
          </a:stretch>
        </p:blipFill>
        <p:spPr>
          <a:xfrm>
            <a:off x="533400" y="588214"/>
            <a:ext cx="2861734" cy="2764585"/>
          </a:xfrm>
          <a:prstGeom prst="rect">
            <a:avLst/>
          </a:prstGeom>
        </p:spPr>
      </p:pic>
    </p:spTree>
    <p:extLst>
      <p:ext uri="{BB962C8B-B14F-4D97-AF65-F5344CB8AC3E}">
        <p14:creationId xmlns:p14="http://schemas.microsoft.com/office/powerpoint/2010/main" val="3258367589"/>
      </p:ext>
    </p:extLst>
  </p:cSld>
  <p:clrMapOvr>
    <a:masterClrMapping/>
  </p:clrMapOvr>
  <p:transition advTm="23697"/>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602E99D-19DE-A6D2-B086-06BA566ADE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134539"/>
            <a:ext cx="5943600" cy="6658523"/>
          </a:xfrm>
          <a:prstGeom prst="rect">
            <a:avLst/>
          </a:prstGeom>
        </p:spPr>
      </p:pic>
      <p:sp>
        <p:nvSpPr>
          <p:cNvPr id="5" name="Title 1">
            <a:extLst>
              <a:ext uri="{FF2B5EF4-FFF2-40B4-BE49-F238E27FC236}">
                <a16:creationId xmlns:a16="http://schemas.microsoft.com/office/drawing/2014/main" id="{7DF1840F-9D09-4F03-010D-23D185399871}"/>
              </a:ext>
            </a:extLst>
          </p:cNvPr>
          <p:cNvSpPr txBox="1">
            <a:spLocks/>
          </p:cNvSpPr>
          <p:nvPr/>
        </p:nvSpPr>
        <p:spPr>
          <a:xfrm>
            <a:off x="103235" y="228600"/>
            <a:ext cx="320040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rPr>
              <a:t>WORK ZONES</a:t>
            </a:r>
          </a:p>
        </p:txBody>
      </p:sp>
      <p:pic>
        <p:nvPicPr>
          <p:cNvPr id="6" name="Picture 5">
            <a:extLst>
              <a:ext uri="{FF2B5EF4-FFF2-40B4-BE49-F238E27FC236}">
                <a16:creationId xmlns:a16="http://schemas.microsoft.com/office/drawing/2014/main" id="{464F3A22-34B1-6DC1-864C-E731E4F0290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535" y="5729814"/>
            <a:ext cx="970638" cy="937686"/>
          </a:xfrm>
          <a:prstGeom prst="rect">
            <a:avLst/>
          </a:prstGeom>
        </p:spPr>
      </p:pic>
    </p:spTree>
    <p:extLst>
      <p:ext uri="{BB962C8B-B14F-4D97-AF65-F5344CB8AC3E}">
        <p14:creationId xmlns:p14="http://schemas.microsoft.com/office/powerpoint/2010/main" val="1224102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219E03-A5D9-0602-CD97-1082157A60E1}"/>
              </a:ext>
            </a:extLst>
          </p:cNvPr>
          <p:cNvPicPr>
            <a:picLocks noChangeAspect="1"/>
          </p:cNvPicPr>
          <p:nvPr/>
        </p:nvPicPr>
        <p:blipFill>
          <a:blip r:embed="rId3"/>
          <a:stretch>
            <a:fillRect/>
          </a:stretch>
        </p:blipFill>
        <p:spPr>
          <a:xfrm>
            <a:off x="168314" y="152400"/>
            <a:ext cx="8807372" cy="6834378"/>
          </a:xfrm>
          <a:prstGeom prst="rect">
            <a:avLst/>
          </a:prstGeom>
        </p:spPr>
      </p:pic>
      <p:sp>
        <p:nvSpPr>
          <p:cNvPr id="7" name="Title 1">
            <a:extLst>
              <a:ext uri="{FF2B5EF4-FFF2-40B4-BE49-F238E27FC236}">
                <a16:creationId xmlns:a16="http://schemas.microsoft.com/office/drawing/2014/main" id="{A69F479C-0082-0E99-3578-FA4108C4A606}"/>
              </a:ext>
            </a:extLst>
          </p:cNvPr>
          <p:cNvSpPr txBox="1">
            <a:spLocks/>
          </p:cNvSpPr>
          <p:nvPr/>
        </p:nvSpPr>
        <p:spPr>
          <a:xfrm>
            <a:off x="4953000" y="411480"/>
            <a:ext cx="320040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rPr>
              <a:t>WORK ZONES</a:t>
            </a:r>
          </a:p>
        </p:txBody>
      </p:sp>
      <p:pic>
        <p:nvPicPr>
          <p:cNvPr id="8" name="Picture 7">
            <a:extLst>
              <a:ext uri="{FF2B5EF4-FFF2-40B4-BE49-F238E27FC236}">
                <a16:creationId xmlns:a16="http://schemas.microsoft.com/office/drawing/2014/main" id="{E0B2543C-D426-B001-A136-9E878A4F226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30872" y="552237"/>
            <a:ext cx="970638" cy="937686"/>
          </a:xfrm>
          <a:prstGeom prst="rect">
            <a:avLst/>
          </a:prstGeom>
        </p:spPr>
      </p:pic>
    </p:spTree>
    <p:extLst>
      <p:ext uri="{BB962C8B-B14F-4D97-AF65-F5344CB8AC3E}">
        <p14:creationId xmlns:p14="http://schemas.microsoft.com/office/powerpoint/2010/main" val="3004553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F1840F-9D09-4F03-010D-23D185399871}"/>
              </a:ext>
            </a:extLst>
          </p:cNvPr>
          <p:cNvSpPr txBox="1">
            <a:spLocks/>
          </p:cNvSpPr>
          <p:nvPr/>
        </p:nvSpPr>
        <p:spPr>
          <a:xfrm>
            <a:off x="103235" y="228600"/>
            <a:ext cx="320040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lang="en-US" sz="3600" b="1">
                <a:solidFill>
                  <a:sysClr val="windowText" lastClr="000000"/>
                </a:solidFill>
                <a:latin typeface="Calibri" panose="020F0502020204030204"/>
              </a:rPr>
              <a:t>STAGING &amp; LAYDOWN</a:t>
            </a:r>
            <a:endPar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endParaRPr>
          </a:p>
        </p:txBody>
      </p:sp>
      <p:pic>
        <p:nvPicPr>
          <p:cNvPr id="6" name="Picture 5">
            <a:extLst>
              <a:ext uri="{FF2B5EF4-FFF2-40B4-BE49-F238E27FC236}">
                <a16:creationId xmlns:a16="http://schemas.microsoft.com/office/drawing/2014/main" id="{464F3A22-34B1-6DC1-864C-E731E4F0290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7535" y="5729814"/>
            <a:ext cx="970638" cy="937686"/>
          </a:xfrm>
          <a:prstGeom prst="rect">
            <a:avLst/>
          </a:prstGeom>
        </p:spPr>
      </p:pic>
      <p:pic>
        <p:nvPicPr>
          <p:cNvPr id="2" name="Picture 1" descr="A picture containing map&#10;&#10;Description automatically generated">
            <a:extLst>
              <a:ext uri="{FF2B5EF4-FFF2-40B4-BE49-F238E27FC236}">
                <a16:creationId xmlns:a16="http://schemas.microsoft.com/office/drawing/2014/main" id="{61B1C6FC-E5BA-2C0F-4CC1-F6F63832C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014" y="38100"/>
            <a:ext cx="6087651" cy="6819900"/>
          </a:xfrm>
          <a:prstGeom prst="rect">
            <a:avLst/>
          </a:prstGeom>
        </p:spPr>
      </p:pic>
    </p:spTree>
    <p:extLst>
      <p:ext uri="{BB962C8B-B14F-4D97-AF65-F5344CB8AC3E}">
        <p14:creationId xmlns:p14="http://schemas.microsoft.com/office/powerpoint/2010/main" val="2697148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CF97C76-21E3-4FB5-BBDB-E059732A70F7}"/>
              </a:ext>
            </a:extLst>
          </p:cNvPr>
          <p:cNvSpPr txBox="1">
            <a:spLocks noGrp="1"/>
          </p:cNvSpPr>
          <p:nvPr>
            <p:ph type="title" idx="4294967295"/>
          </p:nvPr>
        </p:nvSpPr>
        <p:spPr>
          <a:xfrm>
            <a:off x="434553" y="143414"/>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571500">
              <a:defRPr/>
            </a:pPr>
            <a:r>
              <a:rPr lang="en-US" sz="3600" b="1">
                <a:latin typeface="+mn-lt"/>
                <a:ea typeface="+mn-ea"/>
                <a:cs typeface="+mn-cs"/>
              </a:rPr>
              <a:t>WHAT TO EXPECT</a:t>
            </a:r>
          </a:p>
        </p:txBody>
      </p:sp>
      <p:pic>
        <p:nvPicPr>
          <p:cNvPr id="19" name="Picture 18">
            <a:extLst>
              <a:ext uri="{FF2B5EF4-FFF2-40B4-BE49-F238E27FC236}">
                <a16:creationId xmlns:a16="http://schemas.microsoft.com/office/drawing/2014/main" id="{13446AD3-C680-4FAA-A768-64DA9932CF9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sp>
        <p:nvSpPr>
          <p:cNvPr id="10" name="TextBox 9">
            <a:extLst>
              <a:ext uri="{FF2B5EF4-FFF2-40B4-BE49-F238E27FC236}">
                <a16:creationId xmlns:a16="http://schemas.microsoft.com/office/drawing/2014/main" id="{0BD910E7-1524-4F15-8331-7211AAE4355D}"/>
              </a:ext>
            </a:extLst>
          </p:cNvPr>
          <p:cNvSpPr txBox="1"/>
          <p:nvPr/>
        </p:nvSpPr>
        <p:spPr>
          <a:xfrm>
            <a:off x="128962" y="1468977"/>
            <a:ext cx="4892757" cy="5632311"/>
          </a:xfrm>
          <a:prstGeom prst="rect">
            <a:avLst/>
          </a:prstGeom>
          <a:noFill/>
        </p:spPr>
        <p:txBody>
          <a:bodyPr wrap="square" lIns="91440" tIns="45720" rIns="91440" bIns="45720" anchor="t">
            <a:spAutoFit/>
          </a:bodyPr>
          <a:lstStyle/>
          <a:p>
            <a:pPr marL="342900" indent="-342900">
              <a:buFont typeface="Arial" panose="020B0604020202020204" pitchFamily="34" charset="0"/>
              <a:buChar char="•"/>
              <a:defRPr/>
            </a:pPr>
            <a:r>
              <a:rPr kumimoji="0" lang="en-US" sz="2400" b="0" i="0" u="none" strike="noStrike" kern="1200" cap="none" spc="0" normalizeH="0" baseline="0" noProof="0">
                <a:ln>
                  <a:noFill/>
                </a:ln>
                <a:solidFill>
                  <a:prstClr val="black"/>
                </a:solidFill>
                <a:effectLst/>
                <a:uLnTx/>
                <a:uFillTx/>
                <a:latin typeface="Calibri"/>
                <a:ea typeface="+mn-ea"/>
                <a:cs typeface="+mn-cs"/>
              </a:rPr>
              <a:t>As early as </a:t>
            </a:r>
            <a:r>
              <a:rPr kumimoji="0" lang="en-US" sz="2400" b="1" i="0" u="none" strike="noStrike" kern="1200" cap="none" spc="0" normalizeH="0" baseline="0" noProof="0">
                <a:ln>
                  <a:noFill/>
                </a:ln>
                <a:solidFill>
                  <a:prstClr val="black"/>
                </a:solidFill>
                <a:effectLst/>
                <a:uLnTx/>
                <a:uFillTx/>
                <a:latin typeface="Calibri"/>
                <a:ea typeface="+mn-ea"/>
                <a:cs typeface="+mn-cs"/>
              </a:rPr>
              <a:t>Tuesday, January 2, </a:t>
            </a:r>
            <a:r>
              <a:rPr kumimoji="0" lang="en-US" sz="2400" i="0" u="none" strike="noStrike" kern="1200" cap="none" spc="0" normalizeH="0" baseline="0" noProof="0">
                <a:ln>
                  <a:noFill/>
                </a:ln>
                <a:solidFill>
                  <a:prstClr val="black"/>
                </a:solidFill>
                <a:effectLst/>
                <a:uLnTx/>
                <a:uFillTx/>
                <a:latin typeface="Calibri"/>
                <a:ea typeface="+mn-ea"/>
                <a:cs typeface="+mn-cs"/>
              </a:rPr>
              <a:t>we will begin on </a:t>
            </a:r>
            <a:r>
              <a:rPr kumimoji="0" lang="en-US" sz="2400" b="0" i="0" u="none" strike="noStrike" kern="1200" cap="none" spc="0" normalizeH="0" baseline="0" noProof="0">
                <a:ln>
                  <a:noFill/>
                </a:ln>
                <a:solidFill>
                  <a:prstClr val="black"/>
                </a:solidFill>
                <a:effectLst/>
                <a:uLnTx/>
                <a:uFillTx/>
                <a:latin typeface="Calibri"/>
                <a:ea typeface="+mn-ea"/>
                <a:cs typeface="+mn-cs"/>
              </a:rPr>
              <a:t>S Washington St. and/or S Main St. between Alaskan Way and 1st Ave</a:t>
            </a:r>
          </a:p>
          <a:p>
            <a:pPr marL="342900" indent="-342900">
              <a:buFont typeface="Arial" panose="020B0604020202020204" pitchFamily="34" charset="0"/>
              <a:buChar char="•"/>
              <a:defRPr/>
            </a:pPr>
            <a:endParaRPr lang="en-US" sz="2400">
              <a:solidFill>
                <a:prstClr val="black"/>
              </a:solidFill>
              <a:latin typeface="Calibri"/>
            </a:endParaRPr>
          </a:p>
          <a:p>
            <a:pPr marL="342900" indent="-342900">
              <a:buFont typeface="Arial" panose="020B0604020202020204" pitchFamily="34" charset="0"/>
              <a:buChar char="•"/>
              <a:defRPr/>
            </a:pPr>
            <a:r>
              <a:rPr lang="en-US" sz="2400">
                <a:solidFill>
                  <a:prstClr val="black"/>
                </a:solidFill>
                <a:latin typeface="Calibri"/>
              </a:rPr>
              <a:t>Work </a:t>
            </a:r>
            <a:r>
              <a:rPr kumimoji="0" lang="en-US" sz="2400" b="0" i="0" u="none" strike="noStrike" kern="1200" cap="none" spc="0" normalizeH="0" baseline="0" noProof="0">
                <a:ln>
                  <a:noFill/>
                </a:ln>
                <a:solidFill>
                  <a:prstClr val="black"/>
                </a:solidFill>
                <a:effectLst/>
                <a:uLnTx/>
                <a:uFillTx/>
                <a:latin typeface="Calibri"/>
                <a:ea typeface="+mn-ea"/>
                <a:cs typeface="+mn-cs"/>
              </a:rPr>
              <a:t>should take about 3.5 months each zone (15 weeks)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prstClr val="black"/>
                </a:solidFill>
                <a:latin typeface="Calibri"/>
              </a:rPr>
              <a:t>West of 1st Ave, thru traffic may be closed for up to 2.5 months (11 weeks)</a:t>
            </a: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800100" lvl="1" indent="-342900">
              <a:buFont typeface="Arial" panose="020B0604020202020204" pitchFamily="34" charset="0"/>
              <a:buChar char="•"/>
              <a:defRPr/>
            </a:pPr>
            <a:r>
              <a:rPr lang="en-US" sz="2400">
                <a:solidFill>
                  <a:prstClr val="black"/>
                </a:solidFill>
                <a:latin typeface="Calibri"/>
              </a:rPr>
              <a:t>One reopened to traffic, remaining work in these zones should last no more than one month</a:t>
            </a:r>
            <a:endParaRPr lang="en-US" sz="2400" b="0" i="0" u="none" strike="noStrike" kern="1200" cap="none" spc="0" normalizeH="0" baseline="0" noProof="0">
              <a:ln>
                <a:noFill/>
              </a:ln>
              <a:solidFill>
                <a:prstClr val="black"/>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descr="A map of a city&#10;&#10;Description automatically generated">
            <a:extLst>
              <a:ext uri="{FF2B5EF4-FFF2-40B4-BE49-F238E27FC236}">
                <a16:creationId xmlns:a16="http://schemas.microsoft.com/office/drawing/2014/main" id="{AA83D739-8C4C-480A-5858-6B7B730A0963}"/>
              </a:ext>
            </a:extLst>
          </p:cNvPr>
          <p:cNvPicPr>
            <a:picLocks noChangeAspect="1"/>
          </p:cNvPicPr>
          <p:nvPr/>
        </p:nvPicPr>
        <p:blipFill>
          <a:blip r:embed="rId5"/>
          <a:stretch>
            <a:fillRect/>
          </a:stretch>
        </p:blipFill>
        <p:spPr>
          <a:xfrm>
            <a:off x="5021719" y="1671209"/>
            <a:ext cx="3879149" cy="3717814"/>
          </a:xfrm>
          <a:prstGeom prst="rect">
            <a:avLst/>
          </a:prstGeom>
        </p:spPr>
      </p:pic>
    </p:spTree>
    <p:extLst>
      <p:ext uri="{BB962C8B-B14F-4D97-AF65-F5344CB8AC3E}">
        <p14:creationId xmlns:p14="http://schemas.microsoft.com/office/powerpoint/2010/main" val="2961364412"/>
      </p:ext>
    </p:extLst>
  </p:cSld>
  <p:clrMapOvr>
    <a:masterClrMapping/>
  </p:clrMapOvr>
  <mc:AlternateContent xmlns:mc="http://schemas.openxmlformats.org/markup-compatibility/2006" xmlns:p14="http://schemas.microsoft.com/office/powerpoint/2010/main">
    <mc:Choice Requires="p14">
      <p:transition spd="slow" p14:dur="2000" advTm="47616"/>
    </mc:Choice>
    <mc:Fallback xmlns="">
      <p:transition spd="slow" advTm="47616"/>
    </mc:Fallback>
  </mc:AlternateContent>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CF97C76-21E3-4FB5-BBDB-E059732A70F7}"/>
              </a:ext>
            </a:extLst>
          </p:cNvPr>
          <p:cNvSpPr txBox="1">
            <a:spLocks noGrp="1"/>
          </p:cNvSpPr>
          <p:nvPr>
            <p:ph type="title" idx="4294967295"/>
          </p:nvPr>
        </p:nvSpPr>
        <p:spPr>
          <a:xfrm>
            <a:off x="434553" y="143414"/>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571500">
              <a:defRPr/>
            </a:pPr>
            <a:r>
              <a:rPr lang="en-US" sz="3600" b="1">
                <a:latin typeface="+mn-lt"/>
                <a:ea typeface="+mn-ea"/>
                <a:cs typeface="+mn-cs"/>
              </a:rPr>
              <a:t>WHAT TO EXPECT: ACCESS</a:t>
            </a:r>
          </a:p>
        </p:txBody>
      </p:sp>
      <p:pic>
        <p:nvPicPr>
          <p:cNvPr id="19" name="Picture 18">
            <a:extLst>
              <a:ext uri="{FF2B5EF4-FFF2-40B4-BE49-F238E27FC236}">
                <a16:creationId xmlns:a16="http://schemas.microsoft.com/office/drawing/2014/main" id="{13446AD3-C680-4FAA-A768-64DA9932CF9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sp>
        <p:nvSpPr>
          <p:cNvPr id="10" name="TextBox 9">
            <a:extLst>
              <a:ext uri="{FF2B5EF4-FFF2-40B4-BE49-F238E27FC236}">
                <a16:creationId xmlns:a16="http://schemas.microsoft.com/office/drawing/2014/main" id="{0BD910E7-1524-4F15-8331-7211AAE4355D}"/>
              </a:ext>
            </a:extLst>
          </p:cNvPr>
          <p:cNvSpPr txBox="1"/>
          <p:nvPr/>
        </p:nvSpPr>
        <p:spPr>
          <a:xfrm>
            <a:off x="128963" y="1468976"/>
            <a:ext cx="4443038" cy="489364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Pedestrian access will be maintained at all times.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Business access will be maintained at all times.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Alleys will be accessible from one end at all times.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Work hours typically Monday through Friday, 7 AM to 5 PM</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Commercial loading zones impacted by construction will be relocated temporarily.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descr="A map of a city&#10;&#10;Description automatically generated">
            <a:extLst>
              <a:ext uri="{FF2B5EF4-FFF2-40B4-BE49-F238E27FC236}">
                <a16:creationId xmlns:a16="http://schemas.microsoft.com/office/drawing/2014/main" id="{C82A8CC6-A0C8-75DB-461E-D80AA3E59C89}"/>
              </a:ext>
            </a:extLst>
          </p:cNvPr>
          <p:cNvPicPr>
            <a:picLocks noChangeAspect="1"/>
          </p:cNvPicPr>
          <p:nvPr/>
        </p:nvPicPr>
        <p:blipFill>
          <a:blip r:embed="rId5"/>
          <a:stretch>
            <a:fillRect/>
          </a:stretch>
        </p:blipFill>
        <p:spPr>
          <a:xfrm>
            <a:off x="4646048" y="1440229"/>
            <a:ext cx="4150147" cy="3977541"/>
          </a:xfrm>
          <a:prstGeom prst="rect">
            <a:avLst/>
          </a:prstGeom>
        </p:spPr>
      </p:pic>
    </p:spTree>
    <p:extLst>
      <p:ext uri="{BB962C8B-B14F-4D97-AF65-F5344CB8AC3E}">
        <p14:creationId xmlns:p14="http://schemas.microsoft.com/office/powerpoint/2010/main" val="4067831615"/>
      </p:ext>
    </p:extLst>
  </p:cSld>
  <p:clrMapOvr>
    <a:masterClrMapping/>
  </p:clrMapOvr>
  <mc:AlternateContent xmlns:mc="http://schemas.openxmlformats.org/markup-compatibility/2006" xmlns:p14="http://schemas.microsoft.com/office/powerpoint/2010/main">
    <mc:Choice Requires="p14">
      <p:transition spd="slow" p14:dur="2000" advTm="47616"/>
    </mc:Choice>
    <mc:Fallback xmlns="">
      <p:transition spd="slow" advTm="47616"/>
    </mc:Fallback>
  </mc:AlternateContent>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terfront Seattle logo with the words “Waterfront Seattle” and two chartreuse and light grass-green arches. "/>
          <p:cNvPicPr>
            <a:picLocks noChangeAspect="1"/>
          </p:cNvPicPr>
          <p:nvPr/>
        </p:nvPicPr>
        <p:blipFill>
          <a:blip r:embed="rId5" cstate="print"/>
          <a:stretch>
            <a:fillRect/>
          </a:stretch>
        </p:blipFill>
        <p:spPr>
          <a:xfrm>
            <a:off x="533400" y="588214"/>
            <a:ext cx="2861734" cy="2764585"/>
          </a:xfrm>
          <a:prstGeom prst="rect">
            <a:avLst/>
          </a:prstGeom>
        </p:spPr>
      </p:pic>
      <p:sp>
        <p:nvSpPr>
          <p:cNvPr id="3" name="Slide Number Placeholder 2">
            <a:extLst>
              <a:ext uri="{FF2B5EF4-FFF2-40B4-BE49-F238E27FC236}">
                <a16:creationId xmlns:a16="http://schemas.microsoft.com/office/drawing/2014/main" id="{F521297A-C2D7-4BA0-B57C-EC4CE7BC3D23}"/>
              </a:ext>
              <a:ext uri="{C183D7F6-B498-43B3-948B-1728B52AA6E4}">
                <adec:decorative xmlns:adec="http://schemas.microsoft.com/office/drawing/2017/decorative" val="1"/>
              </a:ext>
            </a:extLst>
          </p:cNvPr>
          <p:cNvSpPr>
            <a:spLocks noGrp="1"/>
          </p:cNvSpPr>
          <p:nvPr>
            <p:ph type="sldNum" sz="quarter" idx="12"/>
          </p:nvPr>
        </p:nvSpPr>
        <p:spPr/>
        <p:txBody>
          <a:bodyPr/>
          <a:lstStyle/>
          <a:p>
            <a:fld id="{0363A18B-BBD5-4F9F-8A65-617323CA6D49}" type="slidenum">
              <a:rPr lang="en-US" dirty="0" smtClean="0"/>
              <a:pPr/>
              <a:t>36</a:t>
            </a:fld>
            <a:endParaRPr lang="en-US"/>
          </a:p>
        </p:txBody>
      </p:sp>
      <p:pic>
        <p:nvPicPr>
          <p:cNvPr id="2" name="Audio 1">
            <a:hlinkClick r:id="" action="ppaction://media"/>
            <a:extLst>
              <a:ext uri="{FF2B5EF4-FFF2-40B4-BE49-F238E27FC236}">
                <a16:creationId xmlns:a16="http://schemas.microsoft.com/office/drawing/2014/main" id="{1A7A5490-3AA0-4463-92E2-18FDA82DFD0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5" name="Title 4">
            <a:extLst>
              <a:ext uri="{FF2B5EF4-FFF2-40B4-BE49-F238E27FC236}">
                <a16:creationId xmlns:a16="http://schemas.microsoft.com/office/drawing/2014/main" id="{19503483-F737-4CEA-8EBF-FC305AB31270}"/>
              </a:ext>
            </a:extLst>
          </p:cNvPr>
          <p:cNvSpPr>
            <a:spLocks noGrp="1"/>
          </p:cNvSpPr>
          <p:nvPr>
            <p:ph type="ctrTitle"/>
          </p:nvPr>
        </p:nvSpPr>
        <p:spPr>
          <a:xfrm>
            <a:off x="3623734" y="762000"/>
            <a:ext cx="4999566" cy="5334000"/>
          </a:xfrm>
        </p:spPr>
        <p:txBody>
          <a:bodyPr>
            <a:normAutofit/>
          </a:bodyPr>
          <a:lstStyle/>
          <a:p>
            <a:pPr marR="0" lvl="0" algn="l" defTabSz="914400" rtl="0" eaLnBrk="1" fontAlgn="auto" latinLnBrk="0" hangingPunct="1">
              <a:lnSpc>
                <a:spcPct val="100000"/>
              </a:lnSpc>
              <a:spcBef>
                <a:spcPts val="0"/>
              </a:spcBef>
              <a:spcAft>
                <a:spcPts val="0"/>
              </a:spcAft>
              <a:buClrTx/>
              <a:buSzTx/>
              <a:tabLst/>
              <a:defRPr/>
            </a:pPr>
            <a:r>
              <a:rPr lang="en-US" sz="3600" b="1">
                <a:solidFill>
                  <a:srgbClr val="000000"/>
                </a:solidFill>
                <a:latin typeface="Calibri" panose="020F0502020204030204" pitchFamily="34" charset="0"/>
                <a:ea typeface="+mn-ea"/>
                <a:cs typeface="+mn-cs"/>
              </a:rPr>
              <a:t>Construction hotline</a:t>
            </a:r>
            <a:br>
              <a:rPr lang="en-US" sz="3600" b="1" kern="1200">
                <a:solidFill>
                  <a:srgbClr val="000000"/>
                </a:solidFill>
                <a:effectLst/>
                <a:latin typeface="Calibri" panose="020F0502020204030204" pitchFamily="34" charset="0"/>
                <a:ea typeface="+mn-ea"/>
                <a:cs typeface="+mn-cs"/>
              </a:rPr>
            </a:br>
            <a:br>
              <a:rPr lang="en-US" sz="3600" b="1" kern="1200">
                <a:solidFill>
                  <a:srgbClr val="000000"/>
                </a:solidFill>
                <a:effectLst/>
                <a:latin typeface="Calibri" panose="020F0502020204030204" pitchFamily="34" charset="0"/>
                <a:ea typeface="+mn-ea"/>
                <a:cs typeface="+mn-cs"/>
              </a:rPr>
            </a:br>
            <a:r>
              <a:rPr kumimoji="0" lang="en-US" sz="2400" b="0" i="0" u="none" strike="noStrike" kern="1200" cap="none" spc="0" normalizeH="0" baseline="0" noProof="0">
                <a:ln>
                  <a:noFill/>
                </a:ln>
                <a:solidFill>
                  <a:prstClr val="black"/>
                </a:solidFill>
                <a:effectLst/>
                <a:uLnTx/>
                <a:uFillTx/>
                <a:latin typeface="Calibri"/>
                <a:ea typeface="+mn-ea"/>
                <a:cs typeface="+mn-cs"/>
              </a:rPr>
              <a:t>Our construction hotline is staffed anytime we have active work – don’t hesitate call or text us if you notice issues or have questions!</a:t>
            </a:r>
            <a:r>
              <a:rPr lang="en-US" sz="2400">
                <a:solidFill>
                  <a:prstClr val="black"/>
                </a:solidFill>
                <a:latin typeface="Calibri"/>
              </a:rPr>
              <a:t> </a:t>
            </a:r>
            <a:br>
              <a:rPr lang="en-US" sz="2400">
                <a:solidFill>
                  <a:prstClr val="black"/>
                </a:solidFill>
                <a:latin typeface="Calibri"/>
              </a:rPr>
            </a:br>
            <a:br>
              <a:rPr kumimoji="0" lang="en-US" sz="2400" b="0" i="0" u="none" strike="noStrike" kern="1200" cap="none" spc="0" normalizeH="0" baseline="0" noProof="0">
                <a:ln>
                  <a:noFill/>
                </a:ln>
                <a:solidFill>
                  <a:prstClr val="black"/>
                </a:solidFill>
                <a:effectLst/>
                <a:uLnTx/>
                <a:uFillTx/>
                <a:latin typeface="Calibri"/>
                <a:ea typeface="+mn-ea"/>
                <a:cs typeface="+mn-cs"/>
              </a:rPr>
            </a:br>
            <a:r>
              <a:rPr kumimoji="0" lang="en-US" sz="2400" b="1" i="0" u="none" strike="noStrike" kern="1200" cap="none" spc="0" normalizeH="0" baseline="0" noProof="0">
                <a:ln>
                  <a:noFill/>
                </a:ln>
                <a:solidFill>
                  <a:prstClr val="black"/>
                </a:solidFill>
                <a:effectLst/>
                <a:uLnTx/>
                <a:uFillTx/>
                <a:latin typeface="Calibri"/>
                <a:ea typeface="+mn-ea"/>
                <a:cs typeface="+mn-cs"/>
              </a:rPr>
              <a:t>206.499.8040</a:t>
            </a:r>
            <a:br>
              <a:rPr kumimoji="0" lang="en-US" sz="2400" b="0" i="0" u="none" strike="noStrike" kern="1200" cap="none" spc="0" normalizeH="0" baseline="0" noProof="0">
                <a:ln>
                  <a:noFill/>
                </a:ln>
                <a:solidFill>
                  <a:prstClr val="black"/>
                </a:solidFill>
                <a:effectLst/>
                <a:uLnTx/>
                <a:uFillTx/>
                <a:latin typeface="Calibri"/>
                <a:ea typeface="+mn-ea"/>
                <a:cs typeface="+mn-cs"/>
              </a:rPr>
            </a:br>
            <a:br>
              <a:rPr kumimoji="0" lang="en-US" sz="2400" b="0" i="0" u="none" strike="noStrike" kern="1200" cap="none" spc="0" normalizeH="0" baseline="0" noProof="0">
                <a:ln>
                  <a:noFill/>
                </a:ln>
                <a:solidFill>
                  <a:prstClr val="black"/>
                </a:solidFill>
                <a:effectLst/>
                <a:uLnTx/>
                <a:uFillTx/>
                <a:latin typeface="Calibri"/>
                <a:ea typeface="+mn-ea"/>
                <a:cs typeface="+mn-cs"/>
              </a:rPr>
            </a:br>
            <a:endParaRPr lang="en-US">
              <a:effectLst/>
            </a:endParaRPr>
          </a:p>
          <a:p>
            <a:endParaRPr lang="en-US"/>
          </a:p>
        </p:txBody>
      </p:sp>
    </p:spTree>
    <p:extLst>
      <p:ext uri="{BB962C8B-B14F-4D97-AF65-F5344CB8AC3E}">
        <p14:creationId xmlns:p14="http://schemas.microsoft.com/office/powerpoint/2010/main" val="1845951396"/>
      </p:ext>
    </p:extLst>
  </p:cSld>
  <p:clrMapOvr>
    <a:masterClrMapping/>
  </p:clrMapOvr>
  <p:transition advTm="236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CF97C76-21E3-4FB5-BBDB-E059732A70F7}"/>
              </a:ext>
            </a:extLst>
          </p:cNvPr>
          <p:cNvSpPr txBox="1">
            <a:spLocks noGrp="1"/>
          </p:cNvSpPr>
          <p:nvPr>
            <p:ph type="title" idx="4294967295"/>
          </p:nvPr>
        </p:nvSpPr>
        <p:spPr>
          <a:xfrm>
            <a:off x="434553" y="143414"/>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571500">
              <a:defRPr/>
            </a:pPr>
            <a:r>
              <a:rPr lang="en-US" sz="3600" b="1">
                <a:latin typeface="+mn-lt"/>
                <a:ea typeface="+mn-ea"/>
                <a:cs typeface="+mn-cs"/>
              </a:rPr>
              <a:t>UPCOMING OUTREACH</a:t>
            </a:r>
          </a:p>
        </p:txBody>
      </p:sp>
      <p:pic>
        <p:nvPicPr>
          <p:cNvPr id="19" name="Picture 18">
            <a:extLst>
              <a:ext uri="{FF2B5EF4-FFF2-40B4-BE49-F238E27FC236}">
                <a16:creationId xmlns:a16="http://schemas.microsoft.com/office/drawing/2014/main" id="{13446AD3-C680-4FAA-A768-64DA9932CF9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sp>
        <p:nvSpPr>
          <p:cNvPr id="10" name="TextBox 9">
            <a:extLst>
              <a:ext uri="{FF2B5EF4-FFF2-40B4-BE49-F238E27FC236}">
                <a16:creationId xmlns:a16="http://schemas.microsoft.com/office/drawing/2014/main" id="{0BD910E7-1524-4F15-8331-7211AAE4355D}"/>
              </a:ext>
            </a:extLst>
          </p:cNvPr>
          <p:cNvSpPr txBox="1"/>
          <p:nvPr/>
        </p:nvSpPr>
        <p:spPr>
          <a:xfrm>
            <a:off x="203011" y="1468977"/>
            <a:ext cx="4900238" cy="526297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Prior to work starting </a:t>
            </a:r>
            <a:r>
              <a:rPr kumimoji="0" lang="en-US" sz="2400" b="1" i="0" u="none" strike="noStrike" kern="1200" cap="none" spc="0" normalizeH="0" baseline="0" noProof="0">
                <a:ln>
                  <a:noFill/>
                </a:ln>
                <a:solidFill>
                  <a:prstClr val="black"/>
                </a:solidFill>
                <a:effectLst/>
                <a:uLnTx/>
                <a:uFillTx/>
                <a:latin typeface="Calibri"/>
                <a:ea typeface="+mn-ea"/>
                <a:cs typeface="+mn-cs"/>
              </a:rPr>
              <a:t>on each zone</a:t>
            </a:r>
            <a:r>
              <a:rPr kumimoji="0" lang="en-US" sz="2400" b="0" i="0" u="none" strike="noStrike" kern="1200" cap="none" spc="0" normalizeH="0" baseline="0" noProof="0">
                <a:ln>
                  <a:noFill/>
                </a:ln>
                <a:solidFill>
                  <a:prstClr val="black"/>
                </a:solidFill>
                <a:effectLst/>
                <a:uLnTx/>
                <a:uFillTx/>
                <a:latin typeface="Calibri"/>
                <a:ea typeface="+mn-ea"/>
                <a:cs typeface="+mn-cs"/>
              </a:rPr>
              <a:t>, we will be: </a:t>
            </a:r>
          </a:p>
          <a:p>
            <a:pPr marL="800100" lvl="1" indent="-342900">
              <a:buFont typeface="Arial" panose="020B0604020202020204" pitchFamily="34" charset="0"/>
              <a:buChar char="•"/>
              <a:defRPr/>
            </a:pPr>
            <a:r>
              <a:rPr kumimoji="0" lang="en-US" sz="2400" b="0" i="0" u="none" strike="noStrike" kern="1200" cap="none" spc="0" normalizeH="0" baseline="0" noProof="0">
                <a:ln>
                  <a:noFill/>
                </a:ln>
                <a:solidFill>
                  <a:prstClr val="black"/>
                </a:solidFill>
                <a:effectLst/>
                <a:uLnTx/>
                <a:uFillTx/>
                <a:latin typeface="Calibri"/>
                <a:ea typeface="+mn-ea"/>
                <a:cs typeface="+mn-cs"/>
              </a:rPr>
              <a:t>attending community events (come see us at the Holiday Market on Friday, Dec. 8 – Saturday, Dec. 9!),</a:t>
            </a:r>
          </a:p>
          <a:p>
            <a:pPr marL="800100" lvl="1" indent="-342900">
              <a:buFont typeface="Arial" panose="020B0604020202020204" pitchFamily="34" charset="0"/>
              <a:buChar char="•"/>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800100" lvl="1" indent="-342900">
              <a:buFont typeface="Arial" panose="020B0604020202020204" pitchFamily="34" charset="0"/>
              <a:buChar char="•"/>
              <a:defRPr/>
            </a:pPr>
            <a:r>
              <a:rPr kumimoji="0" lang="en-US" sz="2400" b="0" i="0" u="none" strike="noStrike" kern="1200" cap="none" spc="0" normalizeH="0" baseline="0" noProof="0">
                <a:ln>
                  <a:noFill/>
                </a:ln>
                <a:solidFill>
                  <a:prstClr val="black"/>
                </a:solidFill>
                <a:effectLst/>
                <a:uLnTx/>
                <a:uFillTx/>
                <a:latin typeface="Calibri"/>
                <a:ea typeface="+mn-ea"/>
                <a:cs typeface="+mn-cs"/>
              </a:rPr>
              <a:t>sending out mailers and </a:t>
            </a:r>
            <a:r>
              <a:rPr kumimoji="0" lang="en-US" sz="2400" b="0" i="0" u="none" strike="noStrike" kern="1200" cap="none" spc="0" normalizeH="0" baseline="0" noProof="0" err="1">
                <a:ln>
                  <a:noFill/>
                </a:ln>
                <a:solidFill>
                  <a:prstClr val="black"/>
                </a:solidFill>
                <a:effectLst/>
                <a:uLnTx/>
                <a:uFillTx/>
                <a:latin typeface="Calibri"/>
                <a:ea typeface="+mn-ea"/>
                <a:cs typeface="+mn-cs"/>
              </a:rPr>
              <a:t>flyering</a:t>
            </a:r>
            <a:r>
              <a:rPr kumimoji="0" lang="en-US" sz="2400" b="0" i="0" u="none" strike="noStrike" kern="1200" cap="none" spc="0" normalizeH="0" baseline="0" noProof="0">
                <a:ln>
                  <a:noFill/>
                </a:ln>
                <a:solidFill>
                  <a:prstClr val="black"/>
                </a:solidFill>
                <a:effectLst/>
                <a:uLnTx/>
                <a:uFillTx/>
                <a:latin typeface="Calibri"/>
                <a:ea typeface="+mn-ea"/>
                <a:cs typeface="+mn-cs"/>
              </a:rPr>
              <a:t>, </a:t>
            </a:r>
          </a:p>
          <a:p>
            <a:pPr marL="800100" lvl="1" indent="-342900">
              <a:buFont typeface="Arial" panose="020B0604020202020204" pitchFamily="34" charset="0"/>
              <a:buChar char="•"/>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800100" lvl="1" indent="-342900">
              <a:buFont typeface="Arial" panose="020B0604020202020204" pitchFamily="34" charset="0"/>
              <a:buChar char="•"/>
              <a:defRPr/>
            </a:pPr>
            <a:r>
              <a:rPr kumimoji="0" lang="en-US" sz="2400" b="0" i="0" u="none" strike="noStrike" kern="1200" cap="none" spc="0" normalizeH="0" baseline="0" noProof="0">
                <a:ln>
                  <a:noFill/>
                </a:ln>
                <a:solidFill>
                  <a:prstClr val="black"/>
                </a:solidFill>
                <a:effectLst/>
                <a:uLnTx/>
                <a:uFillTx/>
                <a:latin typeface="Calibri"/>
                <a:ea typeface="+mn-ea"/>
                <a:cs typeface="+mn-cs"/>
              </a:rPr>
              <a:t>and reaching out to neighbors via phone and email to coordinate any access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red background with white text&#10;&#10;Description automatically generated">
            <a:extLst>
              <a:ext uri="{FF2B5EF4-FFF2-40B4-BE49-F238E27FC236}">
                <a16:creationId xmlns:a16="http://schemas.microsoft.com/office/drawing/2014/main" id="{DA03F1E1-A6B6-1EB4-4094-84635953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9297" y="2133600"/>
            <a:ext cx="3191308" cy="1800225"/>
          </a:xfrm>
          <a:prstGeom prst="rect">
            <a:avLst/>
          </a:prstGeom>
        </p:spPr>
      </p:pic>
    </p:spTree>
    <p:extLst>
      <p:ext uri="{BB962C8B-B14F-4D97-AF65-F5344CB8AC3E}">
        <p14:creationId xmlns:p14="http://schemas.microsoft.com/office/powerpoint/2010/main" val="3276521029"/>
      </p:ext>
    </p:extLst>
  </p:cSld>
  <p:clrMapOvr>
    <a:masterClrMapping/>
  </p:clrMapOvr>
  <mc:AlternateContent xmlns:mc="http://schemas.openxmlformats.org/markup-compatibility/2006" xmlns:p14="http://schemas.microsoft.com/office/powerpoint/2010/main">
    <mc:Choice Requires="p14">
      <p:transition spd="slow" p14:dur="2000" advTm="47616"/>
    </mc:Choice>
    <mc:Fallback xmlns="">
      <p:transition spd="slow" advTm="47616"/>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CF97C76-21E3-4FB5-BBDB-E059732A70F7}"/>
              </a:ext>
            </a:extLst>
          </p:cNvPr>
          <p:cNvSpPr txBox="1">
            <a:spLocks noGrp="1"/>
          </p:cNvSpPr>
          <p:nvPr>
            <p:ph type="title" idx="4294967295"/>
          </p:nvPr>
        </p:nvSpPr>
        <p:spPr>
          <a:xfrm>
            <a:off x="434553" y="143414"/>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571500">
              <a:defRPr/>
            </a:pPr>
            <a:r>
              <a:rPr lang="en-US" sz="3600" b="1">
                <a:latin typeface="+mn-lt"/>
                <a:ea typeface="+mn-ea"/>
                <a:cs typeface="+mn-cs"/>
              </a:rPr>
              <a:t>ONGOING OUTREACH</a:t>
            </a:r>
          </a:p>
        </p:txBody>
      </p:sp>
      <p:pic>
        <p:nvPicPr>
          <p:cNvPr id="19" name="Picture 18">
            <a:extLst>
              <a:ext uri="{FF2B5EF4-FFF2-40B4-BE49-F238E27FC236}">
                <a16:creationId xmlns:a16="http://schemas.microsoft.com/office/drawing/2014/main" id="{13446AD3-C680-4FAA-A768-64DA9932CF9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sp>
        <p:nvSpPr>
          <p:cNvPr id="10" name="TextBox 9">
            <a:extLst>
              <a:ext uri="{FF2B5EF4-FFF2-40B4-BE49-F238E27FC236}">
                <a16:creationId xmlns:a16="http://schemas.microsoft.com/office/drawing/2014/main" id="{0BD910E7-1524-4F15-8331-7211AAE4355D}"/>
              </a:ext>
            </a:extLst>
          </p:cNvPr>
          <p:cNvSpPr txBox="1"/>
          <p:nvPr/>
        </p:nvSpPr>
        <p:spPr>
          <a:xfrm>
            <a:off x="304800" y="1536174"/>
            <a:ext cx="8534400" cy="4893647"/>
          </a:xfrm>
          <a:prstGeom prst="rect">
            <a:avLst/>
          </a:prstGeom>
          <a:noFill/>
        </p:spPr>
        <p:txBody>
          <a:bodyPr wrap="square">
            <a:spAutoFit/>
          </a:bodyPr>
          <a:lstStyle/>
          <a:p>
            <a:pPr marL="342900" indent="-342900">
              <a:buFont typeface="Arial" panose="020B0604020202020204" pitchFamily="34" charset="0"/>
              <a:buChar char="•"/>
            </a:pPr>
            <a:r>
              <a:rPr lang="en-US" sz="2400"/>
              <a:t>Fill out our contact form to make sure we have the latest contact information for you to receive time-sensitive notifications: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a:p>
            <a:endParaRPr lang="en-US" sz="2400"/>
          </a:p>
          <a:p>
            <a:pPr marL="342900" indent="-342900">
              <a:buFont typeface="Arial" panose="020B0604020202020204" pitchFamily="34" charset="0"/>
              <a:buChar char="•"/>
            </a:pPr>
            <a:r>
              <a:rPr lang="en-US" sz="2400"/>
              <a:t>We will also include PSQ updates in the weekly Waterfront construction emails. You can sign up through the QR code above!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descr="A qr code with a pink border&#10;&#10;Description automatically generated">
            <a:extLst>
              <a:ext uri="{FF2B5EF4-FFF2-40B4-BE49-F238E27FC236}">
                <a16:creationId xmlns:a16="http://schemas.microsoft.com/office/drawing/2014/main" id="{6C4DDFC9-7A9D-5E8F-317D-5F73A52FCC4B}"/>
              </a:ext>
            </a:extLst>
          </p:cNvPr>
          <p:cNvPicPr>
            <a:picLocks noChangeAspect="1"/>
          </p:cNvPicPr>
          <p:nvPr/>
        </p:nvPicPr>
        <p:blipFill rotWithShape="1">
          <a:blip r:embed="rId4"/>
          <a:srcRect l="968" t="2318" r="-38" b="-2318"/>
          <a:stretch/>
        </p:blipFill>
        <p:spPr bwMode="auto">
          <a:xfrm>
            <a:off x="3657600" y="2514600"/>
            <a:ext cx="2209800" cy="22379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7273582"/>
      </p:ext>
    </p:extLst>
  </p:cSld>
  <p:clrMapOvr>
    <a:masterClrMapping/>
  </p:clrMapOvr>
  <mc:AlternateContent xmlns:mc="http://schemas.openxmlformats.org/markup-compatibility/2006" xmlns:p14="http://schemas.microsoft.com/office/powerpoint/2010/main">
    <mc:Choice Requires="p14">
      <p:transition spd="slow" p14:dur="2000" advTm="47616"/>
    </mc:Choice>
    <mc:Fallback xmlns="">
      <p:transition spd="slow" advTm="4761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503483-F737-4CEA-8EBF-FC305AB31270}"/>
              </a:ext>
            </a:extLst>
          </p:cNvPr>
          <p:cNvSpPr>
            <a:spLocks noGrp="1"/>
          </p:cNvSpPr>
          <p:nvPr>
            <p:ph type="ctrTitle"/>
          </p:nvPr>
        </p:nvSpPr>
        <p:spPr>
          <a:xfrm>
            <a:off x="3308498" y="700522"/>
            <a:ext cx="4311502" cy="1200177"/>
          </a:xfrm>
        </p:spPr>
        <p:txBody>
          <a:bodyPr/>
          <a:lstStyle/>
          <a:p>
            <a:pPr rtl="0" eaLnBrk="1" latinLnBrk="0" hangingPunct="1"/>
            <a:r>
              <a:rPr lang="en-US" sz="3600" b="1" kern="1200">
                <a:solidFill>
                  <a:srgbClr val="000000"/>
                </a:solidFill>
                <a:effectLst/>
                <a:latin typeface="Calibri" panose="020F0502020204030204" pitchFamily="34" charset="0"/>
                <a:ea typeface="+mn-ea"/>
                <a:cs typeface="+mn-cs"/>
              </a:rPr>
              <a:t>QUESTIONS?</a:t>
            </a:r>
            <a:endParaRPr lang="en-US">
              <a:effectLst/>
            </a:endParaRPr>
          </a:p>
          <a:p>
            <a:endParaRPr lang="en-US"/>
          </a:p>
        </p:txBody>
      </p:sp>
      <p:sp>
        <p:nvSpPr>
          <p:cNvPr id="6" name="Title 1"/>
          <p:cNvSpPr txBox="1">
            <a:spLocks/>
          </p:cNvSpPr>
          <p:nvPr/>
        </p:nvSpPr>
        <p:spPr>
          <a:xfrm>
            <a:off x="2616588" y="2320257"/>
            <a:ext cx="5382640" cy="2585013"/>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333333"/>
                </a:solidFill>
                <a:latin typeface="Franklin Gothic Medium" panose="020B0603020102020204"/>
              </a:rPr>
              <a:t>Please send in your questions using the </a:t>
            </a:r>
            <a:r>
              <a:rPr lang="en-US" sz="3200" b="1">
                <a:solidFill>
                  <a:srgbClr val="333333"/>
                </a:solidFill>
                <a:latin typeface="Franklin Gothic Medium" panose="020B0603020102020204"/>
              </a:rPr>
              <a:t>chat </a:t>
            </a:r>
            <a:r>
              <a:rPr lang="en-US" sz="3200">
                <a:solidFill>
                  <a:srgbClr val="333333"/>
                </a:solidFill>
                <a:latin typeface="Franklin Gothic Medium" panose="020B0603020102020204"/>
              </a:rPr>
              <a:t>or use the </a:t>
            </a:r>
            <a:r>
              <a:rPr lang="en-US" sz="3200" b="1">
                <a:solidFill>
                  <a:srgbClr val="333333"/>
                </a:solidFill>
                <a:latin typeface="Franklin Gothic Medium" panose="020B0603020102020204"/>
              </a:rPr>
              <a:t>raise hand </a:t>
            </a:r>
            <a:r>
              <a:rPr lang="en-US" sz="3200">
                <a:solidFill>
                  <a:srgbClr val="333333"/>
                </a:solidFill>
                <a:latin typeface="Franklin Gothic Medium" panose="020B0603020102020204"/>
              </a:rPr>
              <a:t>function to be unmuted. </a:t>
            </a:r>
          </a:p>
          <a:p>
            <a:pPr>
              <a:spcBef>
                <a:spcPct val="0"/>
              </a:spcBef>
              <a:defRPr/>
            </a:pPr>
            <a:endParaRPr lang="en-US" sz="2400">
              <a:solidFill>
                <a:schemeClr val="tx1">
                  <a:lumMod val="65000"/>
                  <a:lumOff val="35000"/>
                </a:schemeClr>
              </a:solidFill>
              <a:latin typeface="+mj-lt"/>
            </a:endParaRPr>
          </a:p>
          <a:p>
            <a:pPr>
              <a:spcBef>
                <a:spcPct val="0"/>
              </a:spcBef>
              <a:defRPr/>
            </a:pPr>
            <a:endParaRPr lang="en-US" sz="2400">
              <a:solidFill>
                <a:schemeClr val="tx1">
                  <a:lumMod val="65000"/>
                  <a:lumOff val="35000"/>
                </a:schemeClr>
              </a:solidFill>
              <a:latin typeface="+mj-lt"/>
            </a:endParaRPr>
          </a:p>
        </p:txBody>
      </p:sp>
      <p:pic>
        <p:nvPicPr>
          <p:cNvPr id="4" name="Picture 3" descr="Waterfront Seattle logo with the words “Waterfront Seattle” and two chartreuse and light grass-green arches. "/>
          <p:cNvPicPr>
            <a:picLocks noChangeAspect="1"/>
          </p:cNvPicPr>
          <p:nvPr/>
        </p:nvPicPr>
        <p:blipFill>
          <a:blip r:embed="rId3" cstate="print"/>
          <a:stretch>
            <a:fillRect/>
          </a:stretch>
        </p:blipFill>
        <p:spPr>
          <a:xfrm>
            <a:off x="678835" y="343692"/>
            <a:ext cx="2168316" cy="2094707"/>
          </a:xfrm>
          <a:prstGeom prst="rect">
            <a:avLst/>
          </a:prstGeom>
        </p:spPr>
      </p:pic>
      <p:sp>
        <p:nvSpPr>
          <p:cNvPr id="3" name="Slide Number Placeholder 2">
            <a:extLst>
              <a:ext uri="{FF2B5EF4-FFF2-40B4-BE49-F238E27FC236}">
                <a16:creationId xmlns:a16="http://schemas.microsoft.com/office/drawing/2014/main" id="{F521297A-C2D7-4BA0-B57C-EC4CE7BC3D23}"/>
              </a:ext>
              <a:ext uri="{C183D7F6-B498-43B3-948B-1728B52AA6E4}">
                <adec:decorative xmlns:adec="http://schemas.microsoft.com/office/drawing/2017/decorative" val="1"/>
              </a:ext>
            </a:extLst>
          </p:cNvPr>
          <p:cNvSpPr>
            <a:spLocks noGrp="1"/>
          </p:cNvSpPr>
          <p:nvPr>
            <p:ph type="sldNum" sz="quarter" idx="12"/>
          </p:nvPr>
        </p:nvSpPr>
        <p:spPr/>
        <p:txBody>
          <a:bodyPr/>
          <a:lstStyle/>
          <a:p>
            <a:fld id="{0363A18B-BBD5-4F9F-8A65-617323CA6D49}" type="slidenum">
              <a:rPr lang="en-US" dirty="0" smtClean="0"/>
              <a:pPr/>
              <a:t>39</a:t>
            </a:fld>
            <a:endParaRPr lang="en-US"/>
          </a:p>
        </p:txBody>
      </p:sp>
      <p:pic>
        <p:nvPicPr>
          <p:cNvPr id="7" name="Picture 6" descr="Zoom chat box icon">
            <a:extLst>
              <a:ext uri="{FF2B5EF4-FFF2-40B4-BE49-F238E27FC236}">
                <a16:creationId xmlns:a16="http://schemas.microsoft.com/office/drawing/2014/main" id="{8774EE82-639D-0773-921D-9A9AAC621760}"/>
              </a:ext>
            </a:extLst>
          </p:cNvPr>
          <p:cNvPicPr>
            <a:picLocks noChangeAspect="1"/>
          </p:cNvPicPr>
          <p:nvPr/>
        </p:nvPicPr>
        <p:blipFill>
          <a:blip r:embed="rId4"/>
          <a:stretch>
            <a:fillRect/>
          </a:stretch>
        </p:blipFill>
        <p:spPr>
          <a:xfrm>
            <a:off x="3660766" y="4879399"/>
            <a:ext cx="967655" cy="89085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F671CBE2-F855-3A82-EFB3-267AC3A24295}"/>
              </a:ext>
            </a:extLst>
          </p:cNvPr>
          <p:cNvPicPr>
            <a:picLocks noChangeAspect="1"/>
          </p:cNvPicPr>
          <p:nvPr/>
        </p:nvPicPr>
        <p:blipFill>
          <a:blip r:embed="rId5"/>
          <a:stretch>
            <a:fillRect/>
          </a:stretch>
        </p:blipFill>
        <p:spPr>
          <a:xfrm>
            <a:off x="6143163" y="4948538"/>
            <a:ext cx="1114581" cy="752580"/>
          </a:xfrm>
          <a:prstGeom prst="rect">
            <a:avLst/>
          </a:prstGeom>
        </p:spPr>
      </p:pic>
    </p:spTree>
    <p:extLst>
      <p:ext uri="{BB962C8B-B14F-4D97-AF65-F5344CB8AC3E}">
        <p14:creationId xmlns:p14="http://schemas.microsoft.com/office/powerpoint/2010/main" val="99691755"/>
      </p:ext>
    </p:extLst>
  </p:cSld>
  <p:clrMapOvr>
    <a:masterClrMapping/>
  </p:clrMapOvr>
  <p:transition advTm="23697"/>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7EB97-2D5D-4964-8573-47CB0F29A8AB}"/>
              </a:ext>
            </a:extLst>
          </p:cNvPr>
          <p:cNvSpPr>
            <a:spLocks noGrp="1"/>
          </p:cNvSpPr>
          <p:nvPr>
            <p:ph type="title"/>
          </p:nvPr>
        </p:nvSpPr>
        <p:spPr>
          <a:xfrm>
            <a:off x="421853" y="301752"/>
            <a:ext cx="8056052" cy="1325563"/>
          </a:xfrm>
        </p:spPr>
        <p:txBody>
          <a:bodyPr>
            <a:normAutofit/>
          </a:bodyPr>
          <a:lstStyle/>
          <a:p>
            <a:pPr algn="l" defTabSz="571500">
              <a:defRPr/>
            </a:pPr>
            <a:r>
              <a:rPr lang="en-US" sz="3600" b="1">
                <a:latin typeface="+mn-lt"/>
                <a:ea typeface="+mn-ea"/>
                <a:cs typeface="+mn-cs"/>
              </a:rPr>
              <a:t>WATERFRONT SEATTLE</a:t>
            </a:r>
            <a:br>
              <a:rPr lang="en-US" sz="3600" b="1">
                <a:latin typeface="+mn-lt"/>
                <a:ea typeface="+mn-ea"/>
                <a:cs typeface="+mn-cs"/>
              </a:rPr>
            </a:br>
            <a:r>
              <a:rPr lang="en-US" sz="3600" b="1">
                <a:latin typeface="+mn-lt"/>
                <a:ea typeface="+mn-ea"/>
                <a:cs typeface="+mn-cs"/>
              </a:rPr>
              <a:t>PROGRAM AREA: PIONEER SQUARE</a:t>
            </a:r>
          </a:p>
        </p:txBody>
      </p:sp>
      <p:pic>
        <p:nvPicPr>
          <p:cNvPr id="5" name="Picture 4">
            <a:extLst>
              <a:ext uri="{FF2B5EF4-FFF2-40B4-BE49-F238E27FC236}">
                <a16:creationId xmlns:a16="http://schemas.microsoft.com/office/drawing/2014/main" id="{D4A8F83A-64AC-426F-95A1-AD5C049AC56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pic>
        <p:nvPicPr>
          <p:cNvPr id="10" name="Picture 9" descr="Same graphic map as on slide 2. Graphic map of the entire Waterfront Seattle program area from First Avenue South and Occidental Avenue South, at the southeast end of the program area, and Bell Street and Elliott Street, at the northwest end of the program area. The map also shows the Pike and Pine Streetscape project which follow those streets from their intersection with First Avenue northeast and the Pioneer Square east-west project, which focuses on King, Jackson, Main, Washington streets and Yesler Way.">
            <a:extLst>
              <a:ext uri="{FF2B5EF4-FFF2-40B4-BE49-F238E27FC236}">
                <a16:creationId xmlns:a16="http://schemas.microsoft.com/office/drawing/2014/main" id="{49674640-B8CA-4C75-9D65-0DBC24FF5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406" y="1526687"/>
            <a:ext cx="8791194" cy="4669941"/>
          </a:xfrm>
          <a:prstGeom prst="rect">
            <a:avLst/>
          </a:prstGeom>
        </p:spPr>
      </p:pic>
    </p:spTree>
    <p:custDataLst>
      <p:tags r:id="rId1"/>
    </p:custDataLst>
    <p:extLst>
      <p:ext uri="{BB962C8B-B14F-4D97-AF65-F5344CB8AC3E}">
        <p14:creationId xmlns:p14="http://schemas.microsoft.com/office/powerpoint/2010/main" val="3087880331"/>
      </p:ext>
    </p:extLst>
  </p:cSld>
  <p:clrMapOvr>
    <a:masterClrMapping/>
  </p:clrMapOvr>
  <mc:AlternateContent xmlns:mc="http://schemas.openxmlformats.org/markup-compatibility/2006" xmlns:p14="http://schemas.microsoft.com/office/powerpoint/2010/main">
    <mc:Choice Requires="p14">
      <p:transition spd="slow" p14:dur="2000" advTm="31986"/>
    </mc:Choice>
    <mc:Fallback xmlns="">
      <p:transition spd="slow" advTm="3198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503483-F737-4CEA-8EBF-FC305AB31270}"/>
              </a:ext>
            </a:extLst>
          </p:cNvPr>
          <p:cNvSpPr>
            <a:spLocks noGrp="1"/>
          </p:cNvSpPr>
          <p:nvPr>
            <p:ph type="ctrTitle"/>
          </p:nvPr>
        </p:nvSpPr>
        <p:spPr>
          <a:xfrm>
            <a:off x="685800" y="2257705"/>
            <a:ext cx="7772400" cy="2387600"/>
          </a:xfrm>
        </p:spPr>
        <p:txBody>
          <a:bodyPr/>
          <a:lstStyle/>
          <a:p>
            <a:pPr rtl="0" eaLnBrk="1" latinLnBrk="0" hangingPunct="1"/>
            <a:r>
              <a:rPr lang="en-US" sz="3600" b="1" kern="1200">
                <a:solidFill>
                  <a:srgbClr val="000000"/>
                </a:solidFill>
                <a:effectLst/>
                <a:latin typeface="Calibri" panose="020F0502020204030204" pitchFamily="34" charset="0"/>
                <a:ea typeface="+mn-ea"/>
                <a:cs typeface="+mn-cs"/>
              </a:rPr>
              <a:t>QUESTIONS?</a:t>
            </a:r>
            <a:endParaRPr lang="en-US">
              <a:effectLst/>
            </a:endParaRPr>
          </a:p>
          <a:p>
            <a:endParaRPr lang="en-US"/>
          </a:p>
        </p:txBody>
      </p:sp>
      <p:sp>
        <p:nvSpPr>
          <p:cNvPr id="6" name="Title 1"/>
          <p:cNvSpPr txBox="1">
            <a:spLocks/>
          </p:cNvSpPr>
          <p:nvPr/>
        </p:nvSpPr>
        <p:spPr>
          <a:xfrm>
            <a:off x="3304160" y="3352799"/>
            <a:ext cx="5382640" cy="2585013"/>
          </a:xfrm>
          <a:prstGeom prst="rect">
            <a:avLst/>
          </a:prstGeom>
        </p:spPr>
        <p:txBody>
          <a:bodyPr vert="horz" lIns="91440" tIns="45720" rIns="91440" bIns="45720" rtlCol="0" anchor="t">
            <a:normAutofit/>
          </a:bodyPr>
          <a:lstStyle/>
          <a:p>
            <a:pPr>
              <a:spcBef>
                <a:spcPct val="0"/>
              </a:spcBef>
              <a:defRPr/>
            </a:pPr>
            <a:endParaRPr lang="en-US" sz="3000" b="1">
              <a:latin typeface="+mj-lt"/>
            </a:endParaRPr>
          </a:p>
          <a:p>
            <a:pPr>
              <a:spcBef>
                <a:spcPct val="0"/>
              </a:spcBef>
              <a:defRPr/>
            </a:pPr>
            <a:r>
              <a:rPr lang="en-US" sz="2400" b="1">
                <a:latin typeface="+mj-lt"/>
              </a:rPr>
              <a:t>Contact us at:</a:t>
            </a:r>
          </a:p>
          <a:p>
            <a:pPr>
              <a:lnSpc>
                <a:spcPct val="110000"/>
              </a:lnSpc>
              <a:spcBef>
                <a:spcPct val="0"/>
              </a:spcBef>
              <a:spcAft>
                <a:spcPts val="100"/>
              </a:spcAft>
              <a:defRPr/>
            </a:pPr>
            <a:r>
              <a:rPr lang="en-US" sz="2400">
                <a:latin typeface="+mj-lt"/>
                <a:hlinkClick r:id="rId3"/>
              </a:rPr>
              <a:t>info@waterfrontseattle.org</a:t>
            </a:r>
            <a:endParaRPr lang="en-US" sz="2400">
              <a:latin typeface="+mj-lt"/>
            </a:endParaRPr>
          </a:p>
          <a:p>
            <a:pPr>
              <a:lnSpc>
                <a:spcPct val="110000"/>
              </a:lnSpc>
              <a:spcBef>
                <a:spcPct val="0"/>
              </a:spcBef>
              <a:spcAft>
                <a:spcPts val="100"/>
              </a:spcAft>
              <a:defRPr/>
            </a:pPr>
            <a:r>
              <a:rPr kumimoji="0" lang="en-US" sz="2400" b="1" i="0" u="none" strike="noStrike" kern="1200" cap="none" spc="0" normalizeH="0" baseline="0" noProof="0">
                <a:ln>
                  <a:noFill/>
                </a:ln>
                <a:solidFill>
                  <a:prstClr val="black"/>
                </a:solidFill>
                <a:effectLst/>
                <a:uLnTx/>
                <a:uFillTx/>
                <a:latin typeface="Calibri"/>
                <a:ea typeface="+mn-ea"/>
                <a:cs typeface="+mn-cs"/>
              </a:rPr>
              <a:t>206.499.8040</a:t>
            </a:r>
            <a:endParaRPr lang="en-US" sz="2400">
              <a:latin typeface="+mj-lt"/>
            </a:endParaRPr>
          </a:p>
          <a:p>
            <a:pPr>
              <a:lnSpc>
                <a:spcPct val="110000"/>
              </a:lnSpc>
              <a:spcBef>
                <a:spcPct val="0"/>
              </a:spcBef>
              <a:spcAft>
                <a:spcPts val="100"/>
              </a:spcAft>
              <a:defRPr/>
            </a:pPr>
            <a:r>
              <a:rPr lang="en-US" sz="2400" b="1">
                <a:solidFill>
                  <a:schemeClr val="tx1">
                    <a:lumMod val="65000"/>
                    <a:lumOff val="35000"/>
                  </a:schemeClr>
                </a:solidFill>
                <a:latin typeface="+mj-lt"/>
                <a:hlinkClick r:id="rId4"/>
              </a:rPr>
              <a:t>waterfrontseattle.org</a:t>
            </a:r>
            <a:endParaRPr lang="en-US" sz="2400" b="1">
              <a:solidFill>
                <a:schemeClr val="tx1">
                  <a:lumMod val="65000"/>
                  <a:lumOff val="35000"/>
                </a:schemeClr>
              </a:solidFill>
              <a:latin typeface="+mj-lt"/>
            </a:endParaRPr>
          </a:p>
          <a:p>
            <a:pPr>
              <a:spcBef>
                <a:spcPct val="0"/>
              </a:spcBef>
              <a:defRPr/>
            </a:pPr>
            <a:endParaRPr lang="en-US" sz="2400">
              <a:solidFill>
                <a:schemeClr val="tx1">
                  <a:lumMod val="65000"/>
                  <a:lumOff val="35000"/>
                </a:schemeClr>
              </a:solidFill>
              <a:latin typeface="+mj-lt"/>
            </a:endParaRPr>
          </a:p>
          <a:p>
            <a:pPr>
              <a:spcBef>
                <a:spcPct val="0"/>
              </a:spcBef>
              <a:defRPr/>
            </a:pPr>
            <a:endParaRPr lang="en-US" sz="2400">
              <a:solidFill>
                <a:schemeClr val="tx1">
                  <a:lumMod val="65000"/>
                  <a:lumOff val="35000"/>
                </a:schemeClr>
              </a:solidFill>
              <a:latin typeface="+mj-lt"/>
            </a:endParaRPr>
          </a:p>
        </p:txBody>
      </p:sp>
      <p:pic>
        <p:nvPicPr>
          <p:cNvPr id="4" name="Picture 3" descr="Waterfront Seattle logo with the words “Waterfront Seattle” and two chartreuse and light grass-green arches. "/>
          <p:cNvPicPr>
            <a:picLocks noChangeAspect="1"/>
          </p:cNvPicPr>
          <p:nvPr/>
        </p:nvPicPr>
        <p:blipFill>
          <a:blip r:embed="rId5" cstate="print"/>
          <a:stretch>
            <a:fillRect/>
          </a:stretch>
        </p:blipFill>
        <p:spPr>
          <a:xfrm>
            <a:off x="533400" y="588214"/>
            <a:ext cx="2861734" cy="2764585"/>
          </a:xfrm>
          <a:prstGeom prst="rect">
            <a:avLst/>
          </a:prstGeom>
        </p:spPr>
      </p:pic>
      <p:sp>
        <p:nvSpPr>
          <p:cNvPr id="3" name="Slide Number Placeholder 2">
            <a:extLst>
              <a:ext uri="{FF2B5EF4-FFF2-40B4-BE49-F238E27FC236}">
                <a16:creationId xmlns:a16="http://schemas.microsoft.com/office/drawing/2014/main" id="{F521297A-C2D7-4BA0-B57C-EC4CE7BC3D23}"/>
              </a:ext>
              <a:ext uri="{C183D7F6-B498-43B3-948B-1728B52AA6E4}">
                <adec:decorative xmlns:adec="http://schemas.microsoft.com/office/drawing/2017/decorative" val="1"/>
              </a:ext>
            </a:extLst>
          </p:cNvPr>
          <p:cNvSpPr>
            <a:spLocks noGrp="1"/>
          </p:cNvSpPr>
          <p:nvPr>
            <p:ph type="sldNum" sz="quarter" idx="12"/>
          </p:nvPr>
        </p:nvSpPr>
        <p:spPr/>
        <p:txBody>
          <a:bodyPr/>
          <a:lstStyle/>
          <a:p>
            <a:fld id="{0363A18B-BBD5-4F9F-8A65-617323CA6D49}" type="slidenum">
              <a:rPr lang="en-US" dirty="0" smtClean="0"/>
              <a:pPr/>
              <a:t>40</a:t>
            </a:fld>
            <a:endParaRPr lang="en-US"/>
          </a:p>
        </p:txBody>
      </p:sp>
    </p:spTree>
    <p:extLst>
      <p:ext uri="{BB962C8B-B14F-4D97-AF65-F5344CB8AC3E}">
        <p14:creationId xmlns:p14="http://schemas.microsoft.com/office/powerpoint/2010/main" val="212711834"/>
      </p:ext>
    </p:extLst>
  </p:cSld>
  <p:clrMapOvr>
    <a:masterClrMapping/>
  </p:clrMapOvr>
  <p:transition advTm="23697"/>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503483-F737-4CEA-8EBF-FC305AB31270}"/>
              </a:ext>
            </a:extLst>
          </p:cNvPr>
          <p:cNvSpPr>
            <a:spLocks noGrp="1"/>
          </p:cNvSpPr>
          <p:nvPr>
            <p:ph type="ctrTitle"/>
          </p:nvPr>
        </p:nvSpPr>
        <p:spPr>
          <a:xfrm>
            <a:off x="581485" y="3505202"/>
            <a:ext cx="7772400" cy="2387600"/>
          </a:xfrm>
        </p:spPr>
        <p:txBody>
          <a:bodyPr>
            <a:normAutofit/>
          </a:bodyPr>
          <a:lstStyle/>
          <a:p>
            <a:r>
              <a:rPr lang="en-US" sz="4800" b="1">
                <a:solidFill>
                  <a:prstClr val="black">
                    <a:lumMod val="75000"/>
                    <a:lumOff val="25000"/>
                  </a:prstClr>
                </a:solidFill>
                <a:latin typeface="Calibri"/>
                <a:cs typeface="Calibri"/>
              </a:rPr>
              <a:t>PROJECT VALUES &amp; OUTREACH</a:t>
            </a:r>
            <a:br>
              <a:rPr lang="en-US" sz="4800" b="1">
                <a:solidFill>
                  <a:prstClr val="black">
                    <a:lumMod val="75000"/>
                    <a:lumOff val="25000"/>
                  </a:prstClr>
                </a:solidFill>
                <a:latin typeface="Calibri"/>
                <a:cs typeface="Calibri" panose="020F0502020204030204" pitchFamily="34" charset="0"/>
              </a:rPr>
            </a:br>
            <a:endParaRPr lang="en-US"/>
          </a:p>
        </p:txBody>
      </p:sp>
      <p:pic>
        <p:nvPicPr>
          <p:cNvPr id="4" name="Picture 3" descr="Waterfront Seattle logo with the words “Waterfront Seattle” and two chartreuse and light grass-green arches. "/>
          <p:cNvPicPr>
            <a:picLocks noChangeAspect="1"/>
          </p:cNvPicPr>
          <p:nvPr/>
        </p:nvPicPr>
        <p:blipFill>
          <a:blip r:embed="rId3" cstate="print"/>
          <a:stretch>
            <a:fillRect/>
          </a:stretch>
        </p:blipFill>
        <p:spPr>
          <a:xfrm>
            <a:off x="533400" y="588214"/>
            <a:ext cx="2861734" cy="2764585"/>
          </a:xfrm>
          <a:prstGeom prst="rect">
            <a:avLst/>
          </a:prstGeom>
        </p:spPr>
      </p:pic>
    </p:spTree>
    <p:extLst>
      <p:ext uri="{BB962C8B-B14F-4D97-AF65-F5344CB8AC3E}">
        <p14:creationId xmlns:p14="http://schemas.microsoft.com/office/powerpoint/2010/main" val="2250928686"/>
      </p:ext>
    </p:extLst>
  </p:cSld>
  <p:clrMapOvr>
    <a:masterClrMapping/>
  </p:clrMapOvr>
  <p:transition advTm="23697"/>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DEBF8AD-007E-4163-88E1-8DF8018E56C3}"/>
              </a:ext>
              <a:ext uri="{C183D7F6-B498-43B3-948B-1728B52AA6E4}">
                <adec:decorative xmlns:adec="http://schemas.microsoft.com/office/drawing/2017/decorative" val="0"/>
              </a:ext>
            </a:extLst>
          </p:cNvPr>
          <p:cNvSpPr txBox="1">
            <a:spLocks noGrp="1"/>
          </p:cNvSpPr>
          <p:nvPr>
            <p:ph type="title" idx="4294967295"/>
          </p:nvPr>
        </p:nvSpPr>
        <p:spPr>
          <a:xfrm>
            <a:off x="421853" y="301752"/>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PIONEER SQUARE </a:t>
            </a:r>
            <a:br>
              <a:rPr kumimoji="0" lang="en-US" sz="3600" b="1" i="0" u="none" strike="noStrike" kern="1200" cap="none" spc="0" normalizeH="0" baseline="0" noProof="0">
                <a:ln>
                  <a:noFill/>
                </a:ln>
                <a:solidFill>
                  <a:schemeClr val="tx1"/>
                </a:solidFill>
                <a:effectLst/>
                <a:uLnTx/>
                <a:uFillTx/>
                <a:latin typeface="+mn-lt"/>
                <a:ea typeface="+mn-ea"/>
                <a:cs typeface="+mn-cs"/>
              </a:rPr>
            </a:br>
            <a:r>
              <a:rPr kumimoji="0" lang="en-US" sz="3600" b="1" i="0" u="none" strike="noStrike" kern="1200" cap="none" spc="0" normalizeH="0" baseline="0" noProof="0">
                <a:ln>
                  <a:noFill/>
                </a:ln>
                <a:solidFill>
                  <a:schemeClr val="tx1"/>
                </a:solidFill>
                <a:effectLst/>
                <a:uLnTx/>
                <a:uFillTx/>
                <a:latin typeface="+mn-lt"/>
                <a:ea typeface="+mn-ea"/>
                <a:cs typeface="+mn-cs"/>
              </a:rPr>
              <a:t>EAST-WEST STREETS</a:t>
            </a:r>
          </a:p>
        </p:txBody>
      </p:sp>
      <p:pic>
        <p:nvPicPr>
          <p:cNvPr id="11" name="Picture 10">
            <a:extLst>
              <a:ext uri="{FF2B5EF4-FFF2-40B4-BE49-F238E27FC236}">
                <a16:creationId xmlns:a16="http://schemas.microsoft.com/office/drawing/2014/main" id="{0C05EAAF-EA8F-4463-BA69-695643EBD20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sp>
        <p:nvSpPr>
          <p:cNvPr id="5" name="TextBox 4">
            <a:extLst>
              <a:ext uri="{FF2B5EF4-FFF2-40B4-BE49-F238E27FC236}">
                <a16:creationId xmlns:a16="http://schemas.microsoft.com/office/drawing/2014/main" id="{37B7093A-5B06-0180-9AD2-EF939810D4D3}"/>
              </a:ext>
            </a:extLst>
          </p:cNvPr>
          <p:cNvSpPr txBox="1"/>
          <p:nvPr/>
        </p:nvSpPr>
        <p:spPr>
          <a:xfrm>
            <a:off x="4978368" y="1841502"/>
            <a:ext cx="4038600" cy="4401205"/>
          </a:xfrm>
          <a:prstGeom prst="rect">
            <a:avLst/>
          </a:prstGeom>
          <a:noFill/>
        </p:spPr>
        <p:txBody>
          <a:bodyPr wrap="square">
            <a:spAutoFit/>
          </a:bodyPr>
          <a:lstStyle/>
          <a:p>
            <a:pPr marL="342900" indent="-342900" algn="l">
              <a:buFont typeface="Arial" panose="020B0604020202020204" pitchFamily="34" charset="0"/>
              <a:buChar char="•"/>
            </a:pPr>
            <a:r>
              <a:rPr lang="en-US" sz="2800" b="0" i="0" dirty="0">
                <a:effectLst/>
              </a:rPr>
              <a:t>Reconnect the core of Pioneer Square to the new waterfront promenade </a:t>
            </a:r>
          </a:p>
          <a:p>
            <a:pPr marL="342900" indent="-342900" algn="l">
              <a:buFont typeface="Arial" panose="020B0604020202020204" pitchFamily="34" charset="0"/>
              <a:buChar char="•"/>
            </a:pPr>
            <a:endParaRPr lang="en-US" sz="2800" b="0" i="0" dirty="0">
              <a:effectLst/>
            </a:endParaRPr>
          </a:p>
          <a:p>
            <a:pPr marL="342900" indent="-342900" algn="l">
              <a:buFont typeface="Arial" panose="020B0604020202020204" pitchFamily="34" charset="0"/>
              <a:buChar char="•"/>
            </a:pPr>
            <a:r>
              <a:rPr lang="en-US" sz="2800" dirty="0"/>
              <a:t>P</a:t>
            </a:r>
            <a:r>
              <a:rPr lang="en-US" sz="2800" b="0" i="0" dirty="0">
                <a:effectLst/>
              </a:rPr>
              <a:t>rovide safe, accessible and convenient pedestrian connections, and foster positive city life and activity.</a:t>
            </a:r>
          </a:p>
        </p:txBody>
      </p:sp>
      <p:pic>
        <p:nvPicPr>
          <p:cNvPr id="3" name="Picture 2">
            <a:extLst>
              <a:ext uri="{FF2B5EF4-FFF2-40B4-BE49-F238E27FC236}">
                <a16:creationId xmlns:a16="http://schemas.microsoft.com/office/drawing/2014/main" id="{9CDDA57A-ECA3-FA32-9A3F-0C7C477B7A39}"/>
              </a:ext>
            </a:extLst>
          </p:cNvPr>
          <p:cNvPicPr>
            <a:picLocks noChangeAspect="1"/>
          </p:cNvPicPr>
          <p:nvPr/>
        </p:nvPicPr>
        <p:blipFill>
          <a:blip r:embed="rId5"/>
          <a:stretch>
            <a:fillRect/>
          </a:stretch>
        </p:blipFill>
        <p:spPr>
          <a:xfrm>
            <a:off x="549443" y="1841502"/>
            <a:ext cx="4299003" cy="4382169"/>
          </a:xfrm>
          <a:prstGeom prst="rect">
            <a:avLst/>
          </a:prstGeom>
        </p:spPr>
      </p:pic>
    </p:spTree>
    <p:extLst>
      <p:ext uri="{BB962C8B-B14F-4D97-AF65-F5344CB8AC3E}">
        <p14:creationId xmlns:p14="http://schemas.microsoft.com/office/powerpoint/2010/main" val="3756358723"/>
      </p:ext>
    </p:extLst>
  </p:cSld>
  <p:clrMapOvr>
    <a:masterClrMapping/>
  </p:clrMapOvr>
  <mc:AlternateContent xmlns:mc="http://schemas.openxmlformats.org/markup-compatibility/2006" xmlns:p14="http://schemas.microsoft.com/office/powerpoint/2010/main">
    <mc:Choice Requires="p14">
      <p:transition spd="slow" p14:dur="2000" advTm="36145"/>
    </mc:Choice>
    <mc:Fallback xmlns="">
      <p:transition spd="slow" advTm="36145"/>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CF97C76-21E3-4FB5-BBDB-E059732A70F7}"/>
              </a:ext>
            </a:extLst>
          </p:cNvPr>
          <p:cNvSpPr txBox="1">
            <a:spLocks noGrp="1"/>
          </p:cNvSpPr>
          <p:nvPr>
            <p:ph type="title" idx="4294967295"/>
          </p:nvPr>
        </p:nvSpPr>
        <p:spPr>
          <a:xfrm>
            <a:off x="421853" y="301752"/>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PROJECT VALUES</a:t>
            </a:r>
          </a:p>
        </p:txBody>
      </p:sp>
      <p:pic>
        <p:nvPicPr>
          <p:cNvPr id="19" name="Picture 18">
            <a:extLst>
              <a:ext uri="{FF2B5EF4-FFF2-40B4-BE49-F238E27FC236}">
                <a16:creationId xmlns:a16="http://schemas.microsoft.com/office/drawing/2014/main" id="{13446AD3-C680-4FAA-A768-64DA9932CF9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pic>
        <p:nvPicPr>
          <p:cNvPr id="8" name="Picture 7" descr="People enjoying food while sitting outdoors in a colorful Pioneer Square alley. Caption says &quot;vibrant&quot;">
            <a:extLst>
              <a:ext uri="{FF2B5EF4-FFF2-40B4-BE49-F238E27FC236}">
                <a16:creationId xmlns:a16="http://schemas.microsoft.com/office/drawing/2014/main" id="{F1928B62-A99A-40F7-B0CD-9AB1CD987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37" y="1815122"/>
            <a:ext cx="3414056" cy="2213040"/>
          </a:xfrm>
          <a:prstGeom prst="rect">
            <a:avLst/>
          </a:prstGeom>
        </p:spPr>
      </p:pic>
      <p:pic>
        <p:nvPicPr>
          <p:cNvPr id="6" name="Picture 5" descr="A crowd at Pioneer Square Park, including people using wheelchairs and assistive technology/devices. Caption says &quot;accessible&quot;">
            <a:extLst>
              <a:ext uri="{FF2B5EF4-FFF2-40B4-BE49-F238E27FC236}">
                <a16:creationId xmlns:a16="http://schemas.microsoft.com/office/drawing/2014/main" id="{7906177D-9E93-4E09-94AD-BA286E567F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778" y="1729771"/>
            <a:ext cx="3584759" cy="2298391"/>
          </a:xfrm>
          <a:prstGeom prst="rect">
            <a:avLst/>
          </a:prstGeom>
        </p:spPr>
      </p:pic>
      <p:pic>
        <p:nvPicPr>
          <p:cNvPr id="10" name="Picture 9" descr="A closeup of a &quot;leaf of remembrance&quot; in Pioneer Square, a metal leaf inlaid into the pavement that bears the name of a person who died experiencing homelessness in the area. Caption says &quot;respectful&quot;">
            <a:extLst>
              <a:ext uri="{FF2B5EF4-FFF2-40B4-BE49-F238E27FC236}">
                <a16:creationId xmlns:a16="http://schemas.microsoft.com/office/drawing/2014/main" id="{72C0F5AE-2A7F-445E-816C-84E0AD986F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853" y="4163348"/>
            <a:ext cx="2737341" cy="2542252"/>
          </a:xfrm>
          <a:prstGeom prst="rect">
            <a:avLst/>
          </a:prstGeom>
        </p:spPr>
      </p:pic>
      <p:pic>
        <p:nvPicPr>
          <p:cNvPr id="14" name="Picture 13" descr="An adult and a child playing ping pong at the public tables in Occidental park. Caption says &quot;equitable&quot;">
            <a:extLst>
              <a:ext uri="{FF2B5EF4-FFF2-40B4-BE49-F238E27FC236}">
                <a16:creationId xmlns:a16="http://schemas.microsoft.com/office/drawing/2014/main" id="{703AF7F9-F024-46AE-860C-145EF75831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0249" y="4148106"/>
            <a:ext cx="2719052" cy="2572735"/>
          </a:xfrm>
          <a:prstGeom prst="rect">
            <a:avLst/>
          </a:prstGeom>
        </p:spPr>
      </p:pic>
      <p:pic>
        <p:nvPicPr>
          <p:cNvPr id="4" name="Picture 3" descr="Young people sitting at a parklet eating pizza together. Caption says &quot;comfortable&quot;">
            <a:extLst>
              <a:ext uri="{FF2B5EF4-FFF2-40B4-BE49-F238E27FC236}">
                <a16:creationId xmlns:a16="http://schemas.microsoft.com/office/drawing/2014/main" id="{99ABE6BA-7510-4ECD-8ECA-5301F8F5EE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5445" y="4178589"/>
            <a:ext cx="2542252" cy="2542252"/>
          </a:xfrm>
          <a:prstGeom prst="rect">
            <a:avLst/>
          </a:prstGeom>
        </p:spPr>
      </p:pic>
    </p:spTree>
    <p:extLst>
      <p:ext uri="{BB962C8B-B14F-4D97-AF65-F5344CB8AC3E}">
        <p14:creationId xmlns:p14="http://schemas.microsoft.com/office/powerpoint/2010/main" val="3650819710"/>
      </p:ext>
    </p:extLst>
  </p:cSld>
  <p:clrMapOvr>
    <a:masterClrMapping/>
  </p:clrMapOvr>
  <mc:AlternateContent xmlns:mc="http://schemas.openxmlformats.org/markup-compatibility/2006" xmlns:p14="http://schemas.microsoft.com/office/powerpoint/2010/main">
    <mc:Choice Requires="p14">
      <p:transition spd="slow" p14:dur="2000" advTm="17454"/>
    </mc:Choice>
    <mc:Fallback xmlns="">
      <p:transition spd="slow" advTm="1745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CF97C76-21E3-4FB5-BBDB-E059732A70F7}"/>
              </a:ext>
            </a:extLst>
          </p:cNvPr>
          <p:cNvSpPr txBox="1">
            <a:spLocks noGrp="1"/>
          </p:cNvSpPr>
          <p:nvPr>
            <p:ph type="title" idx="4294967295"/>
          </p:nvPr>
        </p:nvSpPr>
        <p:spPr>
          <a:xfrm>
            <a:off x="421853" y="301752"/>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WHAT WE’VE HEARD: DESIGN</a:t>
            </a:r>
          </a:p>
        </p:txBody>
      </p:sp>
      <p:pic>
        <p:nvPicPr>
          <p:cNvPr id="19" name="Picture 18">
            <a:extLst>
              <a:ext uri="{FF2B5EF4-FFF2-40B4-BE49-F238E27FC236}">
                <a16:creationId xmlns:a16="http://schemas.microsoft.com/office/drawing/2014/main" id="{13446AD3-C680-4FAA-A768-64DA9932CF9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sp>
        <p:nvSpPr>
          <p:cNvPr id="10" name="TextBox 9">
            <a:extLst>
              <a:ext uri="{FF2B5EF4-FFF2-40B4-BE49-F238E27FC236}">
                <a16:creationId xmlns:a16="http://schemas.microsoft.com/office/drawing/2014/main" id="{0BD910E7-1524-4F15-8331-7211AAE4355D}"/>
              </a:ext>
            </a:extLst>
          </p:cNvPr>
          <p:cNvSpPr txBox="1"/>
          <p:nvPr/>
        </p:nvSpPr>
        <p:spPr>
          <a:xfrm>
            <a:off x="83928" y="1323340"/>
            <a:ext cx="5005830" cy="5458460"/>
          </a:xfrm>
          <a:prstGeom prst="rect">
            <a:avLst/>
          </a:prstGeom>
          <a:noFill/>
        </p:spPr>
        <p:txBody>
          <a:bodyPr wrap="square">
            <a:spAutoFit/>
          </a:bodyPr>
          <a:lstStyle/>
          <a:p>
            <a:pPr marL="342900" indent="-342900" algn="l">
              <a:buFont typeface="Arial" panose="020B0604020202020204" pitchFamily="34" charset="0"/>
              <a:buChar char="•"/>
            </a:pPr>
            <a:r>
              <a:rPr lang="en-US" sz="2400" b="0" i="0">
                <a:effectLst/>
              </a:rPr>
              <a:t>Maximize pedestrian space on east-west streets</a:t>
            </a:r>
          </a:p>
          <a:p>
            <a:pPr marL="342900" indent="-342900" algn="l">
              <a:buFont typeface="Arial" panose="020B0604020202020204" pitchFamily="34" charset="0"/>
              <a:buChar char="•"/>
            </a:pPr>
            <a:r>
              <a:rPr lang="en-US" sz="2400" b="0" i="0">
                <a:effectLst/>
              </a:rPr>
              <a:t>Convert Main and Washington to narrow, one-way streets</a:t>
            </a:r>
          </a:p>
          <a:p>
            <a:pPr marL="342900" indent="-342900" algn="l">
              <a:buFont typeface="Arial" panose="020B0604020202020204" pitchFamily="34" charset="0"/>
              <a:buChar char="•"/>
            </a:pPr>
            <a:r>
              <a:rPr lang="en-US" sz="2400" b="0" i="0">
                <a:effectLst/>
              </a:rPr>
              <a:t>Build raised intersections and </a:t>
            </a:r>
            <a:r>
              <a:rPr lang="en-US" sz="2400" b="0" i="0" err="1">
                <a:effectLst/>
              </a:rPr>
              <a:t>curbless</a:t>
            </a:r>
            <a:r>
              <a:rPr lang="en-US" sz="2400" b="0" i="0">
                <a:effectLst/>
              </a:rPr>
              <a:t> streets to improve access for all</a:t>
            </a:r>
          </a:p>
          <a:p>
            <a:pPr marL="342900" indent="-342900" algn="l">
              <a:buFont typeface="Arial" panose="020B0604020202020204" pitchFamily="34" charset="0"/>
              <a:buChar char="•"/>
            </a:pPr>
            <a:r>
              <a:rPr lang="en-US" sz="2400" b="0" i="0">
                <a:effectLst/>
              </a:rPr>
              <a:t>Address safety for all, including pedestrian safety</a:t>
            </a:r>
          </a:p>
          <a:p>
            <a:pPr marL="342900" indent="-342900" algn="l">
              <a:buFont typeface="Arial" panose="020B0604020202020204" pitchFamily="34" charset="0"/>
              <a:buChar char="•"/>
            </a:pPr>
            <a:r>
              <a:rPr lang="en-US" sz="2400" b="0" i="0">
                <a:effectLst/>
              </a:rPr>
              <a:t>Prioritize vehicle loading zones over short-term parking spots</a:t>
            </a:r>
          </a:p>
          <a:p>
            <a:pPr marL="342900" indent="-342900" algn="l">
              <a:buFont typeface="Arial" panose="020B0604020202020204" pitchFamily="34" charset="0"/>
              <a:buChar char="•"/>
            </a:pPr>
            <a:r>
              <a:rPr lang="en-US" sz="2400" b="0" i="0">
                <a:effectLst/>
              </a:rPr>
              <a:t>Respect the lived experiences and cultures of indigenous and Coast Salish people</a:t>
            </a:r>
          </a:p>
        </p:txBody>
      </p:sp>
      <p:pic>
        <p:nvPicPr>
          <p:cNvPr id="1026" name="Picture 2" descr="Three people viewing a display board showing design options for Pioneer Square in a large hall filled with other people attending an open house.">
            <a:extLst>
              <a:ext uri="{FF2B5EF4-FFF2-40B4-BE49-F238E27FC236}">
                <a16:creationId xmlns:a16="http://schemas.microsoft.com/office/drawing/2014/main" id="{29D7CCF9-1228-4F56-81DA-77BB6CD90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041" y="1752600"/>
            <a:ext cx="4218659" cy="2812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022901"/>
      </p:ext>
    </p:extLst>
  </p:cSld>
  <p:clrMapOvr>
    <a:masterClrMapping/>
  </p:clrMapOvr>
  <mc:AlternateContent xmlns:mc="http://schemas.openxmlformats.org/markup-compatibility/2006" xmlns:p14="http://schemas.microsoft.com/office/powerpoint/2010/main">
    <mc:Choice Requires="p14">
      <p:transition spd="slow" p14:dur="2000" advTm="47616"/>
    </mc:Choice>
    <mc:Fallback xmlns="">
      <p:transition spd="slow" advTm="4761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CF97C76-21E3-4FB5-BBDB-E059732A70F7}"/>
              </a:ext>
            </a:extLst>
          </p:cNvPr>
          <p:cNvSpPr txBox="1">
            <a:spLocks noGrp="1"/>
          </p:cNvSpPr>
          <p:nvPr>
            <p:ph type="title" idx="4294967295"/>
          </p:nvPr>
        </p:nvSpPr>
        <p:spPr>
          <a:xfrm>
            <a:off x="421853" y="301752"/>
            <a:ext cx="8056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5715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mn-lt"/>
                <a:ea typeface="+mn-ea"/>
                <a:cs typeface="+mn-cs"/>
              </a:rPr>
              <a:t>WHAT WE’VE HEARD</a:t>
            </a:r>
            <a:r>
              <a:rPr lang="en-US" sz="3600" b="1">
                <a:latin typeface="+mn-lt"/>
                <a:ea typeface="+mn-ea"/>
                <a:cs typeface="+mn-cs"/>
              </a:rPr>
              <a:t>: FINAL DESIGN</a:t>
            </a:r>
            <a:endParaRPr kumimoji="0" lang="en-US" sz="3600" b="1" i="0" u="none" strike="noStrike" kern="1200" cap="none" spc="0" normalizeH="0" baseline="0" noProof="0">
              <a:ln>
                <a:noFill/>
              </a:ln>
              <a:solidFill>
                <a:schemeClr val="tx1"/>
              </a:solidFill>
              <a:effectLst/>
              <a:uLnTx/>
              <a:uFillTx/>
              <a:latin typeface="+mn-lt"/>
              <a:ea typeface="+mn-ea"/>
              <a:cs typeface="+mn-cs"/>
            </a:endParaRPr>
          </a:p>
        </p:txBody>
      </p:sp>
      <p:pic>
        <p:nvPicPr>
          <p:cNvPr id="19" name="Picture 18">
            <a:extLst>
              <a:ext uri="{FF2B5EF4-FFF2-40B4-BE49-F238E27FC236}">
                <a16:creationId xmlns:a16="http://schemas.microsoft.com/office/drawing/2014/main" id="{13446AD3-C680-4FAA-A768-64DA9932CF9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0960" y="304800"/>
            <a:ext cx="1041187" cy="1005840"/>
          </a:xfrm>
          <a:prstGeom prst="rect">
            <a:avLst/>
          </a:prstGeom>
        </p:spPr>
      </p:pic>
      <p:sp>
        <p:nvSpPr>
          <p:cNvPr id="10" name="TextBox 9">
            <a:extLst>
              <a:ext uri="{FF2B5EF4-FFF2-40B4-BE49-F238E27FC236}">
                <a16:creationId xmlns:a16="http://schemas.microsoft.com/office/drawing/2014/main" id="{0BD910E7-1524-4F15-8331-7211AAE4355D}"/>
              </a:ext>
            </a:extLst>
          </p:cNvPr>
          <p:cNvSpPr txBox="1"/>
          <p:nvPr/>
        </p:nvSpPr>
        <p:spPr>
          <a:xfrm>
            <a:off x="142469" y="1524000"/>
            <a:ext cx="4572000" cy="4893647"/>
          </a:xfrm>
          <a:prstGeom prst="rect">
            <a:avLst/>
          </a:prstGeom>
          <a:noFill/>
        </p:spPr>
        <p:txBody>
          <a:bodyPr wrap="square">
            <a:spAutoFit/>
          </a:bodyPr>
          <a:lstStyle/>
          <a:p>
            <a:pPr marL="342900" indent="-342900" algn="l">
              <a:buFont typeface="Arial" panose="020B0604020202020204" pitchFamily="34" charset="0"/>
              <a:buChar char="•"/>
            </a:pPr>
            <a:r>
              <a:rPr lang="en-US" sz="2400" b="0" i="0">
                <a:effectLst/>
              </a:rPr>
              <a:t>Support for bike safety, bike-friendly intersections, more bike lanes, and improved accessibility for people using wheelchairs navigating areas in general downtown </a:t>
            </a:r>
          </a:p>
          <a:p>
            <a:pPr marL="342900" indent="-342900" algn="l">
              <a:buFont typeface="Arial" panose="020B0604020202020204" pitchFamily="34" charset="0"/>
              <a:buChar char="•"/>
            </a:pPr>
            <a:r>
              <a:rPr lang="en-US" sz="2400" b="0" i="0">
                <a:effectLst/>
              </a:rPr>
              <a:t>Questions regarding upkeep and maintenance of project once complete</a:t>
            </a:r>
          </a:p>
          <a:p>
            <a:pPr marL="342900" indent="-342900" algn="l">
              <a:buFont typeface="Arial" panose="020B0604020202020204" pitchFamily="34" charset="0"/>
              <a:buChar char="•"/>
            </a:pPr>
            <a:r>
              <a:rPr lang="en-US" sz="2400"/>
              <a:t>Support for bollards or other separation between vehicle lanes and </a:t>
            </a:r>
            <a:r>
              <a:rPr lang="en-US" sz="2400" err="1"/>
              <a:t>curbless</a:t>
            </a:r>
            <a:r>
              <a:rPr lang="en-US" sz="2400"/>
              <a:t> streets</a:t>
            </a:r>
            <a:endParaRPr lang="en-US" sz="2400" b="0" i="0">
              <a:effectLst/>
            </a:endParaRPr>
          </a:p>
          <a:p>
            <a:pPr algn="l"/>
            <a:endParaRPr lang="en-US" sz="2400" b="0" i="0">
              <a:effectLst/>
            </a:endParaRPr>
          </a:p>
        </p:txBody>
      </p:sp>
      <p:pic>
        <p:nvPicPr>
          <p:cNvPr id="3" name="Picture 2">
            <a:extLst>
              <a:ext uri="{FF2B5EF4-FFF2-40B4-BE49-F238E27FC236}">
                <a16:creationId xmlns:a16="http://schemas.microsoft.com/office/drawing/2014/main" id="{AB1FA164-A355-27CC-7CF9-BAF24504C065}"/>
              </a:ext>
            </a:extLst>
          </p:cNvPr>
          <p:cNvPicPr>
            <a:picLocks noChangeAspect="1"/>
          </p:cNvPicPr>
          <p:nvPr/>
        </p:nvPicPr>
        <p:blipFill>
          <a:blip r:embed="rId4"/>
          <a:stretch>
            <a:fillRect/>
          </a:stretch>
        </p:blipFill>
        <p:spPr>
          <a:xfrm>
            <a:off x="4830810" y="1627315"/>
            <a:ext cx="4170721" cy="3230112"/>
          </a:xfrm>
          <a:prstGeom prst="rect">
            <a:avLst/>
          </a:prstGeom>
        </p:spPr>
      </p:pic>
    </p:spTree>
    <p:extLst>
      <p:ext uri="{BB962C8B-B14F-4D97-AF65-F5344CB8AC3E}">
        <p14:creationId xmlns:p14="http://schemas.microsoft.com/office/powerpoint/2010/main" val="937590919"/>
      </p:ext>
    </p:extLst>
  </p:cSld>
  <p:clrMapOvr>
    <a:masterClrMapping/>
  </p:clrMapOvr>
  <mc:AlternateContent xmlns:mc="http://schemas.openxmlformats.org/markup-compatibility/2006" xmlns:p14="http://schemas.microsoft.com/office/powerpoint/2010/main">
    <mc:Choice Requires="p14">
      <p:transition spd="slow" p14:dur="2000" advTm="47616"/>
    </mc:Choice>
    <mc:Fallback xmlns="">
      <p:transition spd="slow" advTm="4761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9|3.1|3.2|1.8"/>
</p:tagLst>
</file>

<file path=ppt/tags/tag2.xml><?xml version="1.0" encoding="utf-8"?>
<p:tagLst xmlns:a="http://schemas.openxmlformats.org/drawingml/2006/main" xmlns:r="http://schemas.openxmlformats.org/officeDocument/2006/relationships" xmlns:p="http://schemas.openxmlformats.org/presentationml/2006/main">
  <p:tag name="TIMING" val="|5.9|3.1|3.2|1.8"/>
</p:tagLst>
</file>

<file path=ppt/tags/tag3.xml><?xml version="1.0" encoding="utf-8"?>
<p:tagLst xmlns:a="http://schemas.openxmlformats.org/drawingml/2006/main" xmlns:r="http://schemas.openxmlformats.org/officeDocument/2006/relationships" xmlns:p="http://schemas.openxmlformats.org/presentationml/2006/main">
  <p:tag name="TIMING" val="|6.7|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5">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1">
      <a:majorFont>
        <a:latin typeface="Helvetica Neue"/>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B2D4FCA099734F950A5910FC9BDCB9" ma:contentTypeVersion="19" ma:contentTypeDescription="Create a new document." ma:contentTypeScope="" ma:versionID="d3ee3e748f675d5b8fbb38291532ebe7">
  <xsd:schema xmlns:xsd="http://www.w3.org/2001/XMLSchema" xmlns:xs="http://www.w3.org/2001/XMLSchema" xmlns:p="http://schemas.microsoft.com/office/2006/metadata/properties" xmlns:ns2="fb592b3c-d6b2-451e-8249-0ae917493c8e" xmlns:ns3="bea7440e-1581-42f1-af79-fe1e0075664d" targetNamespace="http://schemas.microsoft.com/office/2006/metadata/properties" ma:root="true" ma:fieldsID="a802a1cdf90bb5be6575b4bacd6a5bcb" ns2:_="" ns3:_="">
    <xsd:import namespace="fb592b3c-d6b2-451e-8249-0ae917493c8e"/>
    <xsd:import namespace="bea7440e-1581-42f1-af79-fe1e007566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Descrip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592b3c-d6b2-451e-8249-0ae917493c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Description" ma:index="20" nillable="true" ma:displayName="Description" ma:format="Dropdown" ma:internalName="Description">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3f535db-afbf-4403-987c-84f923ede2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a7440e-1581-42f1-af79-fe1e0075664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171df7d-347d-4eb7-a236-17bcc5119f6b}" ma:internalName="TaxCatchAll" ma:showField="CatchAllData" ma:web="bea7440e-1581-42f1-af79-fe1e007566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ea7440e-1581-42f1-af79-fe1e0075664d" xsi:nil="true"/>
    <lcf76f155ced4ddcb4097134ff3c332f xmlns="fb592b3c-d6b2-451e-8249-0ae917493c8e">
      <Terms xmlns="http://schemas.microsoft.com/office/infopath/2007/PartnerControls"/>
    </lcf76f155ced4ddcb4097134ff3c332f>
    <Description xmlns="fb592b3c-d6b2-451e-8249-0ae917493c8e" xsi:nil="true"/>
  </documentManagement>
</p:properties>
</file>

<file path=customXml/itemProps1.xml><?xml version="1.0" encoding="utf-8"?>
<ds:datastoreItem xmlns:ds="http://schemas.openxmlformats.org/officeDocument/2006/customXml" ds:itemID="{28C04764-A2D0-45B9-B248-B7FF09FB9E7D}">
  <ds:schemaRefs>
    <ds:schemaRef ds:uri="http://schemas.microsoft.com/sharepoint/v3/contenttype/forms"/>
  </ds:schemaRefs>
</ds:datastoreItem>
</file>

<file path=customXml/itemProps2.xml><?xml version="1.0" encoding="utf-8"?>
<ds:datastoreItem xmlns:ds="http://schemas.openxmlformats.org/officeDocument/2006/customXml" ds:itemID="{497DC7CC-3264-4251-8C56-15C93BFCB180}">
  <ds:schemaRefs>
    <ds:schemaRef ds:uri="bea7440e-1581-42f1-af79-fe1e0075664d"/>
    <ds:schemaRef ds:uri="fb592b3c-d6b2-451e-8249-0ae917493c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E100F9D-60A4-4C9C-9965-4BD3CF17AA8C}">
  <ds:schemaRefs>
    <ds:schemaRef ds:uri="bea7440e-1581-42f1-af79-fe1e0075664d"/>
    <ds:schemaRef ds:uri="fb592b3c-d6b2-451e-8249-0ae917493c8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7232</TotalTime>
  <Words>1777</Words>
  <Application>Microsoft Office PowerPoint</Application>
  <PresentationFormat>On-screen Show (4:3)</PresentationFormat>
  <Paragraphs>165</Paragraphs>
  <Slides>40</Slides>
  <Notes>30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40</vt:i4>
      </vt:variant>
    </vt:vector>
  </HeadingPairs>
  <TitlesOfParts>
    <vt:vector size="52" baseType="lpstr">
      <vt:lpstr>Arial</vt:lpstr>
      <vt:lpstr>Calibri</vt:lpstr>
      <vt:lpstr>Calibri Light</vt:lpstr>
      <vt:lpstr>DINOT</vt:lpstr>
      <vt:lpstr>DINOT-Black</vt:lpstr>
      <vt:lpstr>Franklin Gothic Medium</vt:lpstr>
      <vt:lpstr>Helvetica Neue</vt:lpstr>
      <vt:lpstr>Segoe UI</vt:lpstr>
      <vt:lpstr>Segoe UI Light</vt:lpstr>
      <vt:lpstr>Office Theme</vt:lpstr>
      <vt:lpstr>1_Office Theme</vt:lpstr>
      <vt:lpstr>2_Office Theme</vt:lpstr>
      <vt:lpstr>PowerPoint Presentation</vt:lpstr>
      <vt:lpstr>Participation</vt:lpstr>
      <vt:lpstr>WATERFRONT SEATTLE PROGRAM AREA</vt:lpstr>
      <vt:lpstr>WATERFRONT SEATTLE PROGRAM AREA: PIONEER SQUARE</vt:lpstr>
      <vt:lpstr>PROJECT VALUES &amp; OUTREACH </vt:lpstr>
      <vt:lpstr>PIONEER SQUARE  EAST-WEST STREETS</vt:lpstr>
      <vt:lpstr>PROJECT VALUES</vt:lpstr>
      <vt:lpstr>WHAT WE’VE HEARD: DESIGN</vt:lpstr>
      <vt:lpstr>WHAT WE’VE HEARD: FINAL DESIGN</vt:lpstr>
      <vt:lpstr>PROJECT PLAN VIEW</vt:lpstr>
      <vt:lpstr>DESIGN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SHORELINE ALLEY </vt:lpstr>
      <vt:lpstr>NATIVE PLANTINGS &amp; USAGE EXPLANATIONS</vt:lpstr>
      <vt:lpstr>MAIN STREET – PRESENT DAY</vt:lpstr>
      <vt:lpstr>MAIN STREET DESIGN LOOKING EAST</vt:lpstr>
      <vt:lpstr>PowerPoint Presentation</vt:lpstr>
      <vt:lpstr>PowerPoint Presentation</vt:lpstr>
      <vt:lpstr>YESLER WAY – PRESENT DAY </vt:lpstr>
      <vt:lpstr>YESLER WAY DESIGN</vt:lpstr>
      <vt:lpstr>YESLER WAY PLAN</vt:lpstr>
      <vt:lpstr>KING STREET – PRESENT DAY</vt:lpstr>
      <vt:lpstr>KING STREET PLAN</vt:lpstr>
      <vt:lpstr>CONSTRUCTION &amp; SCHEDULE </vt:lpstr>
      <vt:lpstr>PowerPoint Presentation</vt:lpstr>
      <vt:lpstr>PowerPoint Presentation</vt:lpstr>
      <vt:lpstr>PowerPoint Presentation</vt:lpstr>
      <vt:lpstr>WHAT TO EXPECT</vt:lpstr>
      <vt:lpstr>WHAT TO EXPECT: ACCESS</vt:lpstr>
      <vt:lpstr>Construction hotline  Our construction hotline is staffed anytime we have active work – don’t hesitate call or text us if you notice issues or have questions!   206.499.8040   </vt:lpstr>
      <vt:lpstr>UPCOMING OUTREACH</vt:lpstr>
      <vt:lpstr>ONGOING OUTREACH</vt:lpstr>
      <vt:lpstr>QUESTIONS? </vt:lpstr>
      <vt:lpstr>QUESTIONS? </vt:lpstr>
    </vt:vector>
  </TitlesOfParts>
  <Company>City of Seattle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Insert Subtitle, If Needed</dc:title>
  <dc:creator>Schwartz, Allison</dc:creator>
  <cp:lastModifiedBy>Jaxon Woodfill</cp:lastModifiedBy>
  <cp:revision>2</cp:revision>
  <dcterms:created xsi:type="dcterms:W3CDTF">2014-01-29T22:35:29Z</dcterms:created>
  <dcterms:modified xsi:type="dcterms:W3CDTF">2023-12-18T18:10:04Z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0x0101004CB2D4FCA099734F950A5910FC9BDCB9</vt:lpwstr>
  </property>
  <property fmtid="{D5CDD505-2E9C-101B-9397-08002B2CF9AE}" pid="3" name="MediaServiceImageTags">
    <vt:lpwstr/>
  </property>
</Properties>
</file>